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4028" r:id="rId1"/>
  </p:sldMasterIdLst>
  <p:notesMasterIdLst>
    <p:notesMasterId r:id="rId2"/>
  </p:notesMasterIdLst>
  <p:sldIdLst>
    <p:sldId id="256" r:id="rId3"/>
    <p:sldId id="257" r:id="rId4"/>
    <p:sldId id="261" r:id="rId5"/>
    <p:sldId id="262" r:id="rId6"/>
    <p:sldId id="258" r:id="rId7"/>
    <p:sldId id="259" r:id="rId8"/>
    <p:sldId id="260" r:id="rId9"/>
    <p:sldId id="263" r:id="rId10"/>
    <p:sldId id="266" r:id="rId11"/>
    <p:sldId id="264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301" r:id="rId22"/>
    <p:sldId id="275" r:id="rId23"/>
    <p:sldId id="276" r:id="rId24"/>
    <p:sldId id="299" r:id="rId25"/>
    <p:sldId id="280" r:id="rId26"/>
    <p:sldId id="281" r:id="rId27"/>
    <p:sldId id="282" r:id="rId28"/>
    <p:sldId id="284" r:id="rId29"/>
    <p:sldId id="277" r:id="rId30"/>
    <p:sldId id="278" r:id="rId31"/>
    <p:sldId id="279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00" r:id="rId48"/>
  </p:sldIdLst>
  <p:sldSz cx="12192000" cy="6858000"/>
  <p:notesSz cx="6761163" cy="9942513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fill>
          <a:solidFill>
            <a:schemeClr val="accent5">
              <a:alpha val="20000"/>
            </a:schemeClr>
          </a:solidFill>
        </a:fill>
      </a:tcStyle>
    </a:band1H>
    <a:band1V>
      <a:tcStyle>
        <a:fill>
          <a:solidFill>
            <a:schemeClr val="accent5">
              <a:alpha val="2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57" autoAdjust="0"/>
  </p:normalViewPr>
  <p:slideViewPr>
    <p:cSldViewPr snapToGrid="0">
      <p:cViewPr varScale="1">
        <p:scale>
          <a:sx n="112" d="100"/>
          <a:sy n="112" d="100"/>
        </p:scale>
        <p:origin x="-38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tags" Target="tags/tag1.xml" /><Relationship Id="rId5" Type="http://schemas.openxmlformats.org/officeDocument/2006/relationships/slide" Target="slides/slide3.xml" /><Relationship Id="rId50" Type="http://schemas.openxmlformats.org/officeDocument/2006/relationships/presProps" Target="presProps.xml" /><Relationship Id="rId51" Type="http://schemas.openxmlformats.org/officeDocument/2006/relationships/viewProps" Target="viewProps.xml" /><Relationship Id="rId52" Type="http://schemas.openxmlformats.org/officeDocument/2006/relationships/theme" Target="theme/theme1.xml" /><Relationship Id="rId53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43EC3-9E98-467D-913C-27A96AFE6C73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B7915-1415-4406-9877-3A55C4ED7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802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B7915-1415-4406-9877-3A55C4ED7C9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527243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5275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6980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0623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1443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7468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316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3129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8011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431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1715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1425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41EBF-76C8-45A8-A231-EFD77466D217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8F0EF-3E65-445B-999D-B21BB71DE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849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://www.minoblim.by/" TargetMode="Externa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audio" Target="../media/media1.mp3" /><Relationship Id="rId6" Type="http://schemas.microsoft.com/office/2007/relationships/media" Target="../media/media1.mp3" TargetMode="Internal" /><Relationship Id="rId7" Type="http://schemas.openxmlformats.org/officeDocument/2006/relationships/image" Target="../media/image3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png" /><Relationship Id="rId3" Type="http://schemas.openxmlformats.org/officeDocument/2006/relationships/image" Target="../media/image2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png" /><Relationship Id="rId3" Type="http://schemas.openxmlformats.org/officeDocument/2006/relationships/image" Target="../media/image24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png" /><Relationship Id="rId3" Type="http://schemas.openxmlformats.org/officeDocument/2006/relationships/image" Target="../media/image2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png" /><Relationship Id="rId3" Type="http://schemas.openxmlformats.org/officeDocument/2006/relationships/image" Target="../media/image28.png" /><Relationship Id="rId4" Type="http://schemas.microsoft.com/office/2007/relationships/hdphoto" Target="../media/image29.wdp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png" /><Relationship Id="rId3" Type="http://schemas.openxmlformats.org/officeDocument/2006/relationships/image" Target="../media/image31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png" /><Relationship Id="rId3" Type="http://schemas.openxmlformats.org/officeDocument/2006/relationships/image" Target="../media/image33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png" /><Relationship Id="rId3" Type="http://schemas.openxmlformats.org/officeDocument/2006/relationships/image" Target="../media/image34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5.png" /><Relationship Id="rId3" Type="http://schemas.openxmlformats.org/officeDocument/2006/relationships/image" Target="../media/image36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7.png" /><Relationship Id="rId3" Type="http://schemas.openxmlformats.org/officeDocument/2006/relationships/image" Target="../media/image3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9.png" /><Relationship Id="rId3" Type="http://schemas.openxmlformats.org/officeDocument/2006/relationships/image" Target="../media/image4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Relationship Id="rId3" Type="http://schemas.openxmlformats.org/officeDocument/2006/relationships/image" Target="../media/image5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1.png" /><Relationship Id="rId3" Type="http://schemas.openxmlformats.org/officeDocument/2006/relationships/image" Target="../media/image42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3.png" /><Relationship Id="rId3" Type="http://schemas.openxmlformats.org/officeDocument/2006/relationships/image" Target="../media/image44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png" /><Relationship Id="rId3" Type="http://schemas.openxmlformats.org/officeDocument/2006/relationships/image" Target="../media/image46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7.png" /><Relationship Id="rId3" Type="http://schemas.openxmlformats.org/officeDocument/2006/relationships/image" Target="../media/image48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png" /><Relationship Id="rId3" Type="http://schemas.microsoft.com/office/2007/relationships/hdphoto" Target="../media/image50.wdp" /><Relationship Id="rId4" Type="http://schemas.openxmlformats.org/officeDocument/2006/relationships/image" Target="../media/image51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2.png" /><Relationship Id="rId3" Type="http://schemas.openxmlformats.org/officeDocument/2006/relationships/image" Target="../media/image53.png" /><Relationship Id="rId4" Type="http://schemas.microsoft.com/office/2007/relationships/hdphoto" Target="../media/image54.wdp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5.png" /><Relationship Id="rId3" Type="http://schemas.microsoft.com/office/2007/relationships/hdphoto" Target="../media/image56.wdp" /><Relationship Id="rId4" Type="http://schemas.openxmlformats.org/officeDocument/2006/relationships/image" Target="../media/image57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8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9.png" /><Relationship Id="rId3" Type="http://schemas.openxmlformats.org/officeDocument/2006/relationships/image" Target="../media/image60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1.png" /><Relationship Id="rId3" Type="http://schemas.microsoft.com/office/2007/relationships/hdphoto" Target="../media/image62.wdp" /><Relationship Id="rId4" Type="http://schemas.openxmlformats.org/officeDocument/2006/relationships/image" Target="../media/image6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Relationship Id="rId3" Type="http://schemas.openxmlformats.org/officeDocument/2006/relationships/image" Target="../media/image7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4.png" /><Relationship Id="rId3" Type="http://schemas.microsoft.com/office/2007/relationships/hdphoto" Target="../media/image65.wdp" /><Relationship Id="rId4" Type="http://schemas.openxmlformats.org/officeDocument/2006/relationships/image" Target="../media/image66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7.png" /><Relationship Id="rId3" Type="http://schemas.microsoft.com/office/2007/relationships/hdphoto" Target="../media/image68.wdp" /><Relationship Id="rId4" Type="http://schemas.openxmlformats.org/officeDocument/2006/relationships/image" Target="../media/image69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0.png" /><Relationship Id="rId3" Type="http://schemas.openxmlformats.org/officeDocument/2006/relationships/image" Target="../media/image71.png" /><Relationship Id="rId4" Type="http://schemas.microsoft.com/office/2007/relationships/hdphoto" Target="../media/image72.wdp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3.png" /><Relationship Id="rId3" Type="http://schemas.openxmlformats.org/officeDocument/2006/relationships/image" Target="../media/image74.png" /><Relationship Id="rId4" Type="http://schemas.microsoft.com/office/2007/relationships/hdphoto" Target="../media/image75.wdp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6.png" /><Relationship Id="rId3" Type="http://schemas.openxmlformats.org/officeDocument/2006/relationships/image" Target="../media/image77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8.png" /><Relationship Id="rId3" Type="http://schemas.openxmlformats.org/officeDocument/2006/relationships/image" Target="../media/image79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0.png" /><Relationship Id="rId3" Type="http://schemas.microsoft.com/office/2007/relationships/hdphoto" Target="../media/image81.wdp" /><Relationship Id="rId4" Type="http://schemas.openxmlformats.org/officeDocument/2006/relationships/image" Target="../media/image82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3.png" /><Relationship Id="rId3" Type="http://schemas.openxmlformats.org/officeDocument/2006/relationships/image" Target="../media/image84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5.png" /><Relationship Id="rId3" Type="http://schemas.openxmlformats.org/officeDocument/2006/relationships/image" Target="../media/image86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7.png" /><Relationship Id="rId3" Type="http://schemas.openxmlformats.org/officeDocument/2006/relationships/image" Target="../media/image88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Relationship Id="rId3" Type="http://schemas.openxmlformats.org/officeDocument/2006/relationships/image" Target="../media/image9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9.png" /><Relationship Id="rId3" Type="http://schemas.openxmlformats.org/officeDocument/2006/relationships/image" Target="../media/image90.png" /><Relationship Id="rId4" Type="http://schemas.microsoft.com/office/2007/relationships/hdphoto" Target="../media/image91.wdp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2.png" /><Relationship Id="rId3" Type="http://schemas.openxmlformats.org/officeDocument/2006/relationships/image" Target="../media/image93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4.png" /><Relationship Id="rId3" Type="http://schemas.openxmlformats.org/officeDocument/2006/relationships/image" Target="../media/image95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6.png" /><Relationship Id="rId3" Type="http://schemas.openxmlformats.org/officeDocument/2006/relationships/image" Target="../media/image97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8.png" /><Relationship Id="rId3" Type="http://schemas.openxmlformats.org/officeDocument/2006/relationships/image" Target="../media/image99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0.png" /><Relationship Id="rId3" Type="http://schemas.openxmlformats.org/officeDocument/2006/relationships/image" Target="../media/image101.png" /><Relationship Id="rId4" Type="http://schemas.microsoft.com/office/2007/relationships/hdphoto" Target="../media/image102.wdp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audio" Target="../media/media1.mp3" /><Relationship Id="rId5" Type="http://schemas.microsoft.com/office/2007/relationships/media" Target="../media/media1.mp3" TargetMode="Internal" /><Relationship Id="rId6" Type="http://schemas.openxmlformats.org/officeDocument/2006/relationships/image" Target="../media/image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2.png" /><Relationship Id="rId4" Type="http://schemas.openxmlformats.org/officeDocument/2006/relationships/image" Target="../media/image1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png" /><Relationship Id="rId3" Type="http://schemas.openxmlformats.org/officeDocument/2006/relationships/image" Target="../media/image15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png" /><Relationship Id="rId3" Type="http://schemas.openxmlformats.org/officeDocument/2006/relationships/image" Target="../media/image17.png" /><Relationship Id="rId4" Type="http://schemas.microsoft.com/office/2007/relationships/hdphoto" Target="../media/image18.wdp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png" /><Relationship Id="rId3" Type="http://schemas.openxmlformats.org/officeDocument/2006/relationships/image" Target="../media/image20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7">
            <a:alphaModFix amt="5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429" y="1030515"/>
            <a:ext cx="11069183" cy="3788228"/>
          </a:xfrm>
          <a:noFill/>
        </p:spPr>
        <p:txBody>
          <a:bodyPr anchor="t">
            <a:noAutofit/>
          </a:bodyPr>
          <a:lstStyle/>
          <a:p>
            <a:pPr algn="l"/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Неиспользуемые объекты государственной недвижимости, расположенные на территории </a:t>
            </a:r>
            <a:r>
              <a:rPr lang="ru-RU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Минской </a:t>
            </a:r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области, </a:t>
            </a:r>
            <a:r>
              <a:rPr lang="ru-RU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возможностью </a:t>
            </a:r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использования под объекты торговли, общественного питания и бытового обслуживания населения</a:t>
            </a:r>
            <a:endParaRPr lang="ru-RU" sz="4000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122057"/>
            <a:ext cx="8915399" cy="2620576"/>
          </a:xfrm>
        </p:spPr>
        <p:txBody>
          <a:bodyPr/>
          <a:lstStyle/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r>
              <a:rPr lang="ru-RU" sz="11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носит справочный характер.</a:t>
            </a:r>
          </a:p>
          <a:p>
            <a:pPr lvl="0" algn="r" defTabSz="914400">
              <a:spcBef>
                <a:spcPct val="0"/>
              </a:spcBef>
              <a:buClrTx/>
            </a:pPr>
            <a:r>
              <a:rPr lang="ru-RU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Подробная информация на сайте </a:t>
            </a:r>
            <a:r>
              <a:rPr lang="en-US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www.minoblim.by</a:t>
            </a: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r>
              <a:rPr lang="ru-RU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(8017) 516-80-54, 500-47-10, 516-80-55</a:t>
            </a:r>
          </a:p>
          <a:p>
            <a:endParaRPr lang="ru-RU"/>
          </a:p>
        </p:txBody>
      </p:sp>
      <p:pic>
        <p:nvPicPr>
          <p:cNvPr id="4" name="Рисунок 3" descr="Логотип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760" y="5011462"/>
            <a:ext cx="4836417" cy="690973"/>
          </a:xfrm>
          <a:prstGeom prst="rect">
            <a:avLst/>
          </a:prstGeom>
        </p:spPr>
      </p:pic>
      <p:pic>
        <p:nvPicPr>
          <p:cNvPr id="5" name="01. state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="" xmlns:p14="http://schemas.microsoft.com/office/powerpoint/2010/main" r:embed="rId6">
                  <p14:fade out="6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5325" y="5052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5696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7092"/>
            <a:ext cx="9980613" cy="554180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Дзержинский  район,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Ковшово, ул. Центральная, 33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Дзержинска – 24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68788"/>
              </p:ext>
            </p:extLst>
          </p:nvPr>
        </p:nvGraphicFramePr>
        <p:xfrm>
          <a:off x="387927" y="1029054"/>
          <a:ext cx="11328356" cy="519228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9612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620/С-21797)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магазина с пристройкой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41,5 кв.м, 1975 года постройки, фундамент – бутобетон, стены – бревно, обшивка, перегородки  – доска, перекрытия – дерево, крыша – асбестоцементный волнистый лист. Принадлежности: сарай, сарай пристройка.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646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0,0963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магазина в деревне Ковшово.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99 лет.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 размещения жилой застройки, зданий по оказанию услуг населению, объектов торговли, административных зданий.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8 100,00</a:t>
                      </a:r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«Путчино», 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тел. (801716) 73764, 96624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770" y="3649054"/>
            <a:ext cx="3664752" cy="24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119499"/>
            <a:ext cx="3668595" cy="24526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5542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7092"/>
            <a:ext cx="9980613" cy="554180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Дзержинский 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Энергетиков, ул. Олега Кошевого, 7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55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Дзержинска – 14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91479900"/>
              </p:ext>
            </p:extLst>
          </p:nvPr>
        </p:nvGraphicFramePr>
        <p:xfrm>
          <a:off x="387927" y="1029054"/>
          <a:ext cx="11328356" cy="52275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9612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620/С-207)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здание бани </a:t>
                      </a:r>
                      <a:b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с тремя пристройками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434,2 кв.м, 1983 года постройки, фундамент – бутобетон, стены, перегородки – кирпичи, перекрытия – плита железобетонная, крыша – рулонные кровельные материалы на битуме.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646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0,1067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бани. Введены ограничения в использовании земельного участка в связи  с расположением на природных территориях, подлежащих специальной охране (в водоохранной зоне реки, водоема) (река Перетуть).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99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использовать земельный участок без изменения целевого назначения.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89 600,00</a:t>
                      </a:r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Районное производственное унитарное предприятие «Дзержинское ЖКХ», 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тел. (801716) 71724, 72467,  71804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98" y="3675421"/>
            <a:ext cx="3646323" cy="254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8" y="1116624"/>
            <a:ext cx="3646323" cy="2486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4865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7092"/>
            <a:ext cx="9980613" cy="554180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Клецкий 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Мостиловичи, ул. Заслонова,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32         Расстояние от: г. Минска – 142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Клецка – 12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645133"/>
              </p:ext>
            </p:extLst>
          </p:nvPr>
        </p:nvGraphicFramePr>
        <p:xfrm>
          <a:off x="387927" y="1029054"/>
          <a:ext cx="11328356" cy="510114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3969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641/С-9261)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Мостиловичской сельской библиотеки с холодной пристройкой и террасой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128,5 кв.м, 1994 года постройки, фундамент – бутобетон, стены блочные, облицованы кирпичом, перегородки блочные, кирпичные, чердачное перекрытие деревянное, крыша – шифер.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646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0,1003 га. Целевое назначение: земельный участок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здания Мостиловичской сельской библиотеки.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земельных участков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для: (1 09 04) размещения объектов усадебной застройки (строительства и обслуживания жилого дома) с объектами обслуживания; (1 16 01) размещения объектов административного назначения; (1 16 03) размещения объектов розничной торговли; (1 16 07) размещения объектов общественного питания; (1 16 08) размещения объектов гостиничного назначения; (1 16 14) размещения объектов физкультурно-оздоровительного назначения; (1 16 16) размещения объектов бытового обслуживания населения;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(1 16 00) размещения объектов иного назначения.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35 400,00</a:t>
                      </a:r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Клецкого районного исполнительного комитета,  тел. (801793) 68215, 50638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27" y="3641141"/>
            <a:ext cx="3684896" cy="238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6" y="1100743"/>
            <a:ext cx="3687767" cy="2432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02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Копыльский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Чирвоная Дубрава, ул. Задворье,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100А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, 100А/1, 100А/2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151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Копыля – 33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03559077"/>
              </p:ext>
            </p:extLst>
          </p:nvPr>
        </p:nvGraphicFramePr>
        <p:xfrm>
          <a:off x="387927" y="1029054"/>
          <a:ext cx="11328356" cy="551512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9612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642/С-27536)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школы с пристройкой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1840,9 кв.м, 1975 года постройки, фундамент – ленточный, сборные железобетонные блоки, стены кирпичные, перекрытия – железобетонные плиты, крыша рулонная, совмещенная. Принадлежности: котельная, забор, труба, дорожка, дворовое покрытие; капитальное строение (инв. № 642/С-27537)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навеса с пристройкой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76,2 кв.м, 2007 года постройки, фундамент – сборные железобетонные столбы, стены – ж/бетонные плиты, дощатые, крыша  односкатная из асбестоцементных листов; капитальное строение (инв. № 642/С-27538)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туалета с выгребом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12,0 кв.м, 2000 года постройки, фундамент – ленточный, бутобетон, стены кирпичные, крыша односкатная из асбестоцементных листов.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280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1,0005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образования и воспитания. Введены ограничения в использовании части земельного участка площадью 1,0004 га в связи с расположением в водоохраной зоне реки Морочь.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порядке изменение назначения недвижимого имущества и использование земельного участка для размещения административных, общественных зданий, предприятий по обслуживанию населения и других производств, объектов общественного питания, объектов розничной торговли.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147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Три базовые величины на дату проведения аукциона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84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Копыльского районного исполнительного комитета, тел. (801719) 55345, 25875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040" y="3773017"/>
            <a:ext cx="3725557" cy="26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1" y="1119500"/>
            <a:ext cx="3725556" cy="2589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2543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 defTabSz="18000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Околовский с/с, д. Жестиное,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Центральная, 25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81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Логойска – 42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60161111"/>
              </p:ext>
            </p:extLst>
          </p:nvPr>
        </p:nvGraphicFramePr>
        <p:xfrm>
          <a:off x="387927" y="1029053"/>
          <a:ext cx="11328356" cy="538899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5024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601/С-29139)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дома культуры с двумя пристройками и навесом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300,8 кв.м, 1948 года постройки, фундамент – бутобетон, столбы кирпичные, стены – бревно, облицовка силикатным камнем, перекрытия – древесноволокнистые плиты (ДВП), дерево, крыша – асбестоцементный волнистый лист. Принадлежности: сарай.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003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0,8450 га. Целевое назначение: земельный участок для обслуживания здания сельского дома культуры.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производственных объектов и складских помещений, размещение объектов торговли и жилья по согласованию с Логойским районным исполнительным комитетом.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01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16 140,00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47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Логойского районного исполнительного комитета, тел. (8 01774) 55192, 20616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994" y="3679975"/>
            <a:ext cx="3648673" cy="26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" y="1156322"/>
            <a:ext cx="3648673" cy="24522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2477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 defTabSz="18000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Хорошее, ул. Центральная, д. 18А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Минска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85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Логойска – 45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5848869"/>
              </p:ext>
            </p:extLst>
          </p:nvPr>
        </p:nvGraphicFramePr>
        <p:xfrm>
          <a:off x="387927" y="1029053"/>
          <a:ext cx="11328356" cy="538899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5024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Имущество: капитальное строение (инв. № 601/С-25264)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Дома культуры с крыльцами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498,2 кв.м, 1974 года постройки, фундамент бетонный, стены кирпичные, чердачное перекрытие железобетонное, крыша совмещенная. Принадлежности: сарай, покрытие, отмостка; оборудование: 1 единица.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003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0,2840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сельского дома культуры в д. Хорошее.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производственного, непроизводственного назначения, объектов торговли, складского помещения.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01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12 090,17 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47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Логойского районного исполнительного комитета,  тел. (801774) 20616, 55545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205" y="3752490"/>
            <a:ext cx="3691716" cy="257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" y="1107829"/>
            <a:ext cx="3700994" cy="25497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8934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323" y="277092"/>
            <a:ext cx="10066946" cy="620216"/>
          </a:xfrm>
        </p:spPr>
        <p:txBody>
          <a:bodyPr numCol="2">
            <a:noAutofit/>
          </a:bodyPr>
          <a:lstStyle/>
          <a:p>
            <a:pPr lvl="0" defTabSz="18000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Хорошее, ул. Детсадовская, 2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85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Логойска – 45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73202752"/>
              </p:ext>
            </p:extLst>
          </p:nvPr>
        </p:nvGraphicFramePr>
        <p:xfrm>
          <a:off x="387927" y="1029053"/>
          <a:ext cx="11328356" cy="538899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5024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601/С-24248)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детского сада с крыльцами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305,1 кв.м, 1976 года постройки, фундамент бутобетонный, стены и перегородки кирпичные, чердачные перекрытия – железобетонные плиты, крыша совмещенная с рулонным покрытием. Принадлежности: сарай, беседка, дорожки, ограждение.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003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0,4580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детского сада.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социального назначения, производственных объектов и складских помещений, размещения объектов торговли и жилья по согласованию с Логойским районным исполнительным комитетом.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01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15 520,00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47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Логойского районного исполнительного комитета, тел. (801774) 54343, 55345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205" y="3752490"/>
            <a:ext cx="3691716" cy="257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131951"/>
            <a:ext cx="3700994" cy="2533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3582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149" y="277092"/>
            <a:ext cx="10411097" cy="620216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Октябрьский с/с, д. Заречье, ул. Центральная, 3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		Расстояние от:	г. Минска – 73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			г. Логойска – 37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35496071"/>
              </p:ext>
            </p:extLst>
          </p:nvPr>
        </p:nvGraphicFramePr>
        <p:xfrm>
          <a:off x="387927" y="1029053"/>
          <a:ext cx="11328356" cy="544111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17758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601/С-26455)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детского сада с крыльцами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двумя террасами, отмосткой, общая площадь 550,2 кв.м, 1991 года постройки, фундамент – ФБС, стены и перегородки кирпичные, чердачное перекрытие железобетонное, крыша совмещенная, рулонная. Принадлежности: дымоход, сарай двухэтажный, сарай, три навеса теневых, две площадки, бортовой камень, два ограждения, калитка.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003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0,3269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детского сада. Введены ограничения в использовании части земельного участка площадью 0,0034 га в связи с расположением в охранной зоне линий электропередачи. 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административно-хозяйственного назначения, производственных объектов и складских помещений, размещение объектов торговли по согласованию с Логойским районным исполнительным комитетом.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01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25 800,00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47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Логойского районного исполнительного комитета,  тел. (801774) 55851, 55345, 53751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136469"/>
            <a:ext cx="3700994" cy="2469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8" y="3712898"/>
            <a:ext cx="3700994" cy="2648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924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Задорьевский с/с, д. Избище,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Школьная, 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8                                              Расстояние от: г. Минска – 97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Логойска – 57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34941662"/>
              </p:ext>
            </p:extLst>
          </p:nvPr>
        </p:nvGraphicFramePr>
        <p:xfrm>
          <a:off x="387927" y="1123405"/>
          <a:ext cx="11328356" cy="534676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96641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601/С-26181)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детского сада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 площадью 569,1 кв.м, 1977 года постройки, фундамент железобетонный, стены и перегородки кирпичные, чердачные и междуэтажные перекрытия железобетонные, крыша шиферная. Принадлежности: склад, подвал, навес.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548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0,4024 га. Целевое назначение: земельный участок для обслуживания здания Государственного учреждения образования «Избищенский д/с».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административно-хозяйственного назначения, производственных объектов и складских помещений, размещение объектов торговли по согласованию с Логойским районным исполнительным комитетом.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63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23 800,00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0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Логойского районного исполнительного комитета, тел. (801774) 55851, 55345, 53751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679100"/>
            <a:ext cx="3687684" cy="2680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" y="1254034"/>
            <a:ext cx="3687684" cy="2330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417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Задорьевский с/с, д. Засовье,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Школьная, 9А                                               Расстояние от: г. Минска – 90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Логойска – 51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73077724"/>
              </p:ext>
            </p:extLst>
          </p:nvPr>
        </p:nvGraphicFramePr>
        <p:xfrm>
          <a:off x="387927" y="1123405"/>
          <a:ext cx="11328356" cy="539591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96641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601/С-29291)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Засовьевского детского сада Логойского района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523,6 кв.м, 1979 года постройки, фундамент – блоки фундаментные, стены – панели из легких бетонов, блоки газосиликатные, кирпичи, перегородки – плита гипсолитовая, кирпичи, перекрытия – плита железобетонная пустотная, крыша – рулонные кровельные материалы.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548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0,4111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Засовьевского детского сада. Введены ограничения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использовании части земельного участка площадью 0,0238 га в связи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 расположением в охранных зонах сетей и сооружений теплоснабжения.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административно-хозяйственного назначения, производственных объектов и складских помещений, размещение объектов торговли по согласованию с Логойским районным исполнительным комитетом.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63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16 140,00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0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Логойского районного исполнительного комитета, тел. (801774) 55851, 55345, 53751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827416"/>
            <a:ext cx="3726873" cy="2573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" y="1205955"/>
            <a:ext cx="3712786" cy="2502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7845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193964"/>
            <a:ext cx="10365971" cy="748145"/>
          </a:xfrm>
        </p:spPr>
        <p:txBody>
          <a:bodyPr numCol="2">
            <a:noAutofit/>
          </a:bodyPr>
          <a:lstStyle/>
          <a:p>
            <a:pPr lvl="0" defTabSz="180000">
              <a:lnSpc>
                <a:spcPct val="100000"/>
              </a:lnSpc>
              <a:spcBef>
                <a:spcPct val="0"/>
              </a:spcBef>
              <a:tabLst>
                <a:tab pos="180000"/>
              </a:tabLst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Минская область, Березинский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д. Каменный Борок, ул. Центральная, 25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125 км</a:t>
            </a:r>
            <a:br>
              <a:rPr lang="ru-RU" sz="1800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							г. Березино – 20 км</a:t>
            </a:r>
            <a:br>
              <a:rPr lang="ru-RU" sz="1800" b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55639663"/>
              </p:ext>
            </p:extLst>
          </p:nvPr>
        </p:nvGraphicFramePr>
        <p:xfrm>
          <a:off x="362858" y="1052946"/>
          <a:ext cx="11399650" cy="536567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998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60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836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5949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611/С-39609)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дома культуры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191,1 кв.м, 1930 года постройки, фундамент – бутобетон, стены – бревно, облицовка керамическим кирпичом, перегородки – бревно, перекрытия – дерево, крыша – асбестоцементный волнистый лист. Принадлежности: уборная, покрытие, забор. </a:t>
                      </a:r>
                    </a:p>
                    <a:p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505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0,1505 га. Целевое назначение: земельный участок для размещения объектов культурно-просветительного и зрелищного назначения (для обслуживания здания сельского Дома культуры).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</a:p>
                    <a:p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360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75 100,00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53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Березинского районного исполнительного комитета,  тел. (801715) 62511, 54677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8" y="3803336"/>
            <a:ext cx="3696525" cy="2532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1135545"/>
            <a:ext cx="3696525" cy="25846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4701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Логойский район, </a:t>
            </a:r>
            <a:br>
              <a:rPr lang="ru-RU" sz="1800" b="1">
                <a:latin typeface="Times New Roman" pitchFamily="18" charset="0"/>
                <a:cs typeface="Times New Roman" pitchFamily="18" charset="0"/>
              </a:rPr>
            </a:br>
            <a:r>
              <a:rPr lang="ru-RU" sz="1800" b="1">
                <a:latin typeface="Times New Roman" pitchFamily="18" charset="0"/>
                <a:cs typeface="Times New Roman" pitchFamily="18" charset="0"/>
              </a:rPr>
              <a:t>гп. Плещеницы, ул. Военный Городок, 2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71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Логойска – 33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16529451"/>
              </p:ext>
            </p:extLst>
          </p:nvPr>
        </p:nvGraphicFramePr>
        <p:xfrm>
          <a:off x="387927" y="1123405"/>
          <a:ext cx="11328356" cy="555147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7962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 № 601/С-32849)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одно-двухэтажное здание бани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441,7 кв.м, 1973 года постройки, фундамент – бутобетон, стены – кирпичи, отделка сайдингом, перегородки – кирпичи, перекрытия – плита железобетонная, крыша – рулонные кровельные материалы на битуме, асбестоцементный волнистый лист. Принадлежности: площадка, дорожка, ограждение.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460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0,1576 га. Целевое назначение: земельный участок для строительства и обслуживания бани. Введены ограничения в использовании земельного участка в связи с расположением на природных территориях, подлежащих специальной охране (в зоне санитарной охраны водного объекта, используемого для  хозяйственно-питьевого водоснабжения, в зоне санитарной охраны в местах водозабора) и части земельного участка площадью 0,0074 га в связи с расположением в охранных зонах объектов газораспределительной системы.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 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административно-хозяйственного назначения, производственных объектов и складских помещений, размещение объектов торговли и жилья по согласованию с Логойским районным исполнительным комитетом.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1652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196 400,00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358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Районное унитарное предприятие «Логойский комхоз», тел. (801774) 71357, 78411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240971"/>
            <a:ext cx="3700747" cy="2416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10" y="3751953"/>
            <a:ext cx="3724979" cy="2792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3245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Любанский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Коммуна, ул. Советская,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5                               Расстояние от: г. Минска – 175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Любань – 25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98088989"/>
              </p:ext>
            </p:extLst>
          </p:nvPr>
        </p:nvGraphicFramePr>
        <p:xfrm>
          <a:off x="387927" y="1123405"/>
          <a:ext cx="11328356" cy="534881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49978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643/С-15240)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здание КПП Коммуна с котельной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79,6 кв.м, 1960 года постройки, фундамент – бетон, стены – кирпич керамический, оштукатурено и окрашено, перегородки – дерево, кирпич керамический, перекрытия – дерево, крыша – асбестоцементный волнистый лист.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419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0,0691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комплексно-приемного пункта.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объектов: административного назначения, гостиничного назначения, промышленности, розничной торговли, оптовой торговли, материально-технического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 продовольственного снабжения, заготовок и сбыта продукции,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общественного питания.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63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0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унитарное предприятие «Любанский районный комбинат бытового обслуживания»,  тел. (801794) 68009, 68012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966543"/>
            <a:ext cx="3713810" cy="2408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" y="1227909"/>
            <a:ext cx="3713810" cy="2641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2770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Любанский район,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Пласток, ул. Центральная, 41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1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Любань 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19256842"/>
              </p:ext>
            </p:extLst>
          </p:nvPr>
        </p:nvGraphicFramePr>
        <p:xfrm>
          <a:off x="387927" y="1123405"/>
          <a:ext cx="11328356" cy="546637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49978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643/С-13226)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детского сада ГУО «Пластокский УПК ДС-БШ» с двумя теневыми навесами и отмосткой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569,7 кв.м, 1991 года постройки, фундамент ленточный бетонный, стены кирпичные, перегородки кирпичные, дощатые, перекрытия (чердачные и междуэтажные) – железобетонные плиты, крыша – совмещенная, рубероид. Принадлежности: котельная, подвал, уборная, два забора, ворота (2 шт.), три покрытия.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201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0,4839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и эксплуатации зданий.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по 7 октября 2069 г.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объектов: административного назначения, гостиничного назначения, розничной торговли, оптовой торговли, материально-технического и продовольственного снабжения, заготовок и сбыта продукции, общественного питания, при условии соблюдения градостроительных регламентов, природоохранных требований и в соответствии с противопожарными, санитарными, строительными и иными нормами и правилами.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63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108 345,00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</a:t>
                      </a:r>
                      <a:r>
                        <a:rPr lang="en-US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0 %</a:t>
                      </a:r>
                    </a:p>
                    <a:p>
                      <a:pPr algn="ctr"/>
                      <a:endParaRPr lang="ru-RU" sz="1200" b="1" i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0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Любанского районного исполнительного комитета, тел. (801794) 50246, 64550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50" y="4014788"/>
            <a:ext cx="384810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88" y="1217613"/>
            <a:ext cx="3654393" cy="26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7414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Любанский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Сорочи, ул. Мира,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8В                                                           Расстояние от: г. Минска – 153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Любань – 3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00922296"/>
              </p:ext>
            </p:extLst>
          </p:nvPr>
        </p:nvGraphicFramePr>
        <p:xfrm>
          <a:off x="387927" y="1123405"/>
          <a:ext cx="11328356" cy="523501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5809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643/С-11953)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– одноэтажное здание бани с крыльцом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177,7 кв.м, 1973 года постройки, фундамент бетонный, стены кирпичные, оштукатурены, перегородки кирпичные, чердачные перекрытия железобетонные, крыша – асбестоцементные листы. Принадлежности: сарай, уборная.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201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0,1230 га. Целевое назначение: земельный участок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для размещения объектов коммунального хозяйства (для обслуживания здания бани). Введены ограничения в использовании земельного участка в связи с расположением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 природных территориях, подлежащих специальной охране (в водоохранной  зоне реки Оресса).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по 26 апреля 2061 г.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для размещения объектов: административного назначения, гостиничного назначения, розничной торговли, оптовой торговли, материально-технического и продовольственного снабжения, заготовок и сбыта продукции, общественного питания, при условии соблюдения градостроительных регламентов, природоохранных требований и в соответствии с противопожарными, санитарными, строительными и иными нормами и правилами.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38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42 164,57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0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Районное унитарное предприятие «Любанское ЖКХ»,  тел. (801794) 69681, 68706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751952"/>
            <a:ext cx="3713810" cy="2492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185916"/>
            <a:ext cx="3713810" cy="2461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6824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00075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обл., Минский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Шершунский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с/с,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Новый Двор,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Парковая,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14                                                                                                                                     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11896681"/>
              </p:ext>
            </p:extLst>
          </p:nvPr>
        </p:nvGraphicFramePr>
        <p:xfrm>
          <a:off x="435552" y="1201782"/>
          <a:ext cx="11328356" cy="527803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7734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600/С-138616)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дома культуры с пристройкой и крыльцом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249,4 кв.м, 1949 года постройки, фундамент – бетон, стены – бревно, кирпичи, оштукатурено и окрашено, облицовка силикатным кирпичом, перегородки и  перекрытия – дерево, крыша – асбестоцементный волнистый лист.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232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0,0547 га. Целевое назначение: земельный участок для строительства и обслуживания здания сельского дома культуры. Введены ограничения в использовании земельного участка в связи с расположением в водоохранных зонах водных объектов.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30 лет.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использовать капитальное строение для размещения объектов, не противоречащих регламенту застройки данной территории (объекты общественного назначения, учреждения образования, объекты повседневного обслуживания, торгово-бытового обслуживания и иного назначения).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58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30 100,00</a:t>
                      </a:r>
                    </a:p>
                    <a:p>
                      <a:pPr algn="ctr"/>
                      <a:r>
                        <a:rPr lang="ru-RU" sz="1200" b="1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078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Минского районного исполнительного комитета, тел. (8017) 374 69 96, 351 42 15, 248 22 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50" y="1291251"/>
            <a:ext cx="3697287" cy="25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51" y="3925709"/>
            <a:ext cx="3697287" cy="24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8745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00075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Минский район,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Курковичи, ул. Центральная, 14А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18054984"/>
              </p:ext>
            </p:extLst>
          </p:nvPr>
        </p:nvGraphicFramePr>
        <p:xfrm>
          <a:off x="435552" y="981073"/>
          <a:ext cx="11328356" cy="53102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137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600/С-174764)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бани д. Курковичи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69,1 кв.м, 1978 года постройки, фундамент – бутобетон, стены и перегородки – кирпич силикатный, перекрытия – плита железобетонная, крыша – асбестоцементный волнистый лист. 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51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0,0830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бани. Введены ограничения в использовании земельного участка в связи с расположением на природных территориях, подлежащих специальной охране (в зоне санитарной охраны водного объекта, используемого для хозяйственно-питьевого водоснабжения, в зоне санитарной охраны в местах водозабора).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30 лет.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использовать капитальное строение для размещения объектов, не противоречащих регламенту застройки данной территории (объекты повседневного обслуживания, торгово-бытового обслуживания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 иного назначения).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649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14 000,00</a:t>
                      </a:r>
                      <a:endParaRPr lang="ru-RU" sz="12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1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дочернее производственное унитарное предприятие «Водоканал Минского района», тел. (8017) 265 37 26, 392 21 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3643313"/>
            <a:ext cx="3752850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65395"/>
            <a:ext cx="3751587" cy="2487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0323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00075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Минский район,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Дачный, ул. Центральная,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3А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15911576"/>
              </p:ext>
            </p:extLst>
          </p:nvPr>
        </p:nvGraphicFramePr>
        <p:xfrm>
          <a:off x="435552" y="981073"/>
          <a:ext cx="11328356" cy="53102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137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600/С-166811)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нежилое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573,4 кв.м, 1980 года постройки, фундамент – бетон, стены – кирпичи, перегородки – доска, кирпичи, перекрытия – плита железобетонная, крыша – рулонные кровельные материалы. Принадлежности: площадка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51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0,0749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нежилого здания.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30 лет.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использовать капитальное строение для размещения административных и иных зданий и сооружений, торговых объектов, объектов здравоохранения, бытового обслуживания населения.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649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119 000,00</a:t>
                      </a:r>
                      <a:endParaRPr lang="ru-RU" sz="12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1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Михановичский сельский исполнительный комитет, тел. (8017) 545 10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13" y="1069975"/>
            <a:ext cx="3735387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13" y="3676649"/>
            <a:ext cx="37353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3039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00075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Минский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Самуэлево       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31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5994708"/>
              </p:ext>
            </p:extLst>
          </p:nvPr>
        </p:nvGraphicFramePr>
        <p:xfrm>
          <a:off x="435552" y="981073"/>
          <a:ext cx="11328356" cy="53102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137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незавершенное незаконсервированное капитальное строение с двумя пристройками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162,3 кв. м, готовность 46 %, фундамент – бетон, стены – брус, перегородки – доска, перекрытия – дерево, крыша – асбестоцементный волнистый лист.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51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0,1475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незавершенного незаконсервированного капитального строения. Введены ограничения в использовании земельного участка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связи с расположением на природных территориях, подлежащих специальной охране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(в водоохранной зоне реки, водоема) река Птичь.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–30 лет.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использовать капитальное строение для размещения объектов, не противоречащих регламенту застройки данной территории (объекты общественного назначения, учреждения образования, объекты повседневного обслуживания, торгово-бытового обслуживания и иного назначения).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649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7 394,03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1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Крупицкий сельский исполнительный комитет, тел. (8017) 5175475, 5175471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3" y="1640789"/>
            <a:ext cx="3705374" cy="377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2512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18150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Минская область, г. Молодечно,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пер. Зеленый, 5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77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46123191"/>
              </p:ext>
            </p:extLst>
          </p:nvPr>
        </p:nvGraphicFramePr>
        <p:xfrm>
          <a:off x="435552" y="876300"/>
          <a:ext cx="11328356" cy="557593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62175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Имущество: капитальное строение (инв. № 630/С-70336)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филиала Молодечненского центра детей и молодежи «Маладик» с подвалом,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общая площадь 1178,1 кв.м, 1960 года постройки, фундамент – бетон, стены и перегородки – кирпичи, перекрытия – железобетон, крыша – рулонные кровельные материалы. Принадлежности: два сарая, асфальтовые дорожки, железобетонное ограждение, деревянное ограждение, металлическое ограждение; капитальное строение (инв. № 630/С-76394) – водопровод протяженностью 55,4 м; капитальное строение (инв. № 630/С-76396) – канализация протяженностью 111,4 м; оборудование: 3 единицы; многолетние насаждения.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отношении капитального строения (инв. № 630/С-70336) имеется обременение в виде договора временного безвозмездного пользования сроком по 14.11.2026.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645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0,6235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здания филиала Молодечненского центра детей и молодежи «Маладик».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предоставляется в аренду сроком на 20 лет.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после совершения необходимых действий в установленном законодательством порядке использовать земельный участок для размещения объектов административного, финансового, гостиничного, физкультурно-оздоровительного и спортивного, культурно-просветительного и зрелищного, оздоровительного назначения, объектов розничной торговли, общественного питания, здравоохранения и предоставления социальных услуг, образования и воспитания, бытового обслуживания.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78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98 347,26</a:t>
                      </a:r>
                    </a:p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(в т.ч. имущество – 31 786,89, право заключения договора аренды</a:t>
                      </a:r>
                    </a:p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земельного участка – 66 560,37)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имущества понижена на 80 %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35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 Молодечненского районного исполнительного комитета,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тел. (80176) 746040, 746172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" y="939800"/>
            <a:ext cx="37052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8" y="3524250"/>
            <a:ext cx="370522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4171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77091"/>
            <a:ext cx="10319657" cy="751961"/>
          </a:xfrm>
        </p:spPr>
        <p:txBody>
          <a:bodyPr numCol="2">
            <a:noAutofit/>
          </a:bodyPr>
          <a:lstStyle/>
          <a:p>
            <a:pPr lvl="0"/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Минская область, Молодечненский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гп. Радошковичи, ул. Виленская, д. 8                              Расстояние от: г. Минска – 43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Молодечно – 3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15761822"/>
              </p:ext>
            </p:extLst>
          </p:nvPr>
        </p:nvGraphicFramePr>
        <p:xfrm>
          <a:off x="387927" y="1123405"/>
          <a:ext cx="11328356" cy="522602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62595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630/С-78911)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горпоселковой детской библиотеки с пристройкой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сараем и подвалом, общая площадь 155,7 кв.м, 1942 года постройки, фундамент бутобетонный, стены бревенчатые, обшитые вагонкой, перегородки бревенчатые, дощатые, чердачное перекрытие деревянное, крыша шиферная.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890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0,0347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горпоселковой детской библиотеки. Введены ограничения в использовании земельного участка в связи с расположением в водоохранных зонах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рек и водоемов (река Вязынка, канал Вилейско-Минской водной системы) и части земельного участка площадью 0,0009 га в связи с расположением в охранных зонах  электрических сетей напряжением до 1000 вольт.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после совершения необходимых действий в установленном законодательством порядке использовать земельный участок для размещения объектов розничной торговли, общественного питания, бытового обслуживания населения, административного назначения.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578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32 100,00</a:t>
                      </a:r>
                      <a:endParaRPr lang="ru-RU" sz="1200" b="1" i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00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Молодечненского районного исполнительного комитета, тел. (8 0176) 770184, 771632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637" y="1176338"/>
            <a:ext cx="3709987" cy="2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24" y="3662362"/>
            <a:ext cx="36703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25402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636" y="193964"/>
            <a:ext cx="10709564" cy="814522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Березинский 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Михалево, ул. Школьная,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2А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112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Березино – 17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65948921"/>
              </p:ext>
            </p:extLst>
          </p:nvPr>
        </p:nvGraphicFramePr>
        <p:xfrm>
          <a:off x="395844" y="1108363"/>
          <a:ext cx="11360727" cy="522316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397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7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731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3709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611/С-37057)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Михалевского сельского клуба-библиотеки с тремя пристройками,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общая площадь 289,1 кв.м, 1970 года постройки, фундамент – бутобетон, стены – кирпичи, бревно, облицовка керамическим кирпичом, перегородки – бревно, перекрытия – дерево, крыша – асбестоцементный волнистый лист.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95926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0,1613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культурно-просветительного и зрелищного назначения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(для обслуживания здания сельского Дома культуры).  Введены ограничения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использовании земельного участка в связи с расположением на природных территориях, подлежащих специальной охране (в водоохранной зоне  реки, водоема).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</a:p>
                    <a:p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391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126 700,00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622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Березинского районного исполнительного комитета,  тел. (801715) 62511, 54677.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44" y="3665926"/>
            <a:ext cx="3879274" cy="2627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1196981"/>
            <a:ext cx="3860800" cy="23690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2504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Молодечненский район, Хожовский с/с, аг. Холхлово, ул. Новая,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Молодечно 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03311747"/>
              </p:ext>
            </p:extLst>
          </p:nvPr>
        </p:nvGraphicFramePr>
        <p:xfrm>
          <a:off x="435552" y="981075"/>
          <a:ext cx="11328356" cy="5410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7823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630/С-79437)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бани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318,7 кв.м, 1992 года постройки, фундамент – бетон, стены – кирпичи, перегородки – блок, кирпичи, перекрытия – железобетон, крыша – лист асбестоцементный, рулонные материалы.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8856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0,0602 га. Целевое назначение: земельный участок для обслуживания здания бани. Введены ограничения в использовании земельного участка в связи с расположением в водоохранных зонах рек и водоемов (пруд). 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30 лет.</a:t>
                      </a:r>
                    </a:p>
                    <a:p>
                      <a:endParaRPr lang="en-US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Использовать земельный участок после совершения необходимых действий в установленном законодательством порядке для размещения объектов бытового обслуживания населения, административного назначения, физкультурно-оздоровительного и спортивного назначения, культурно-просветительского и зрелищного назначения, розничной торговли, оптовой торговли, материально-технического и продовольственного снабжения, заготовок и сбыта продукции, обрабатывающей промышленности, здравоохранения и предоставления социальных услуг.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3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22 800,00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507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Молодечненское городское производственное унитарное предприятие «Коммунальник»,  тел. (8 0176) 739227, 730899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863" y="1057275"/>
            <a:ext cx="372903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141" y="3657600"/>
            <a:ext cx="3694759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2859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Мядельский район, Мядельский с/с, 12, 13 в районе аг.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Бояры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133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err="1" smtClean="0">
                <a:latin typeface="Times New Roman" pitchFamily="18" charset="0"/>
                <a:cs typeface="Times New Roman" pitchFamily="18" charset="0"/>
              </a:rPr>
              <a:t>Мяделя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99904136"/>
              </p:ext>
            </p:extLst>
          </p:nvPr>
        </p:nvGraphicFramePr>
        <p:xfrm>
          <a:off x="435552" y="981075"/>
          <a:ext cx="11328356" cy="553168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8419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633/С-10013)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котельной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252,3 кв.м, 1985 года постройки, фундамент – бутобетон,  стены и перегородки –  кирпичи, перекрытия – панели железобетонные, крыша – рулонные кровельные материалы. Принадлежности: линия электропередачи кабельная; капитальное строение (инв. № 633/С-8372)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фундаментно-блочное овощехранилище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53,0 кв.м, 1964 года постройки, фундамент – фундаментные блоки, стены и перегородки – кирпичные, чердачные  перекрытия – железобетонные панели, крыша – грунт.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437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0,3080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зданий и сооружений котельной и овощехранилища.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15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административного назначения, розничной торговли, объектов производственного назначения, которые не являются источниками вредных веществ, шума и вибрации.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3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10 660,00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507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Мядельский сельский исполнительный комитет,  тел. (801797) 40735, 22352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52" y="1029052"/>
            <a:ext cx="3653122" cy="241208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35552" y="3560294"/>
            <a:ext cx="3653122" cy="2833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135078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обл., Мядельский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Сватковский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с/с, д. Узла, ул. Центральная, д. 2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121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err="1" smtClean="0">
                <a:latin typeface="Times New Roman" pitchFamily="18" charset="0"/>
                <a:cs typeface="Times New Roman" pitchFamily="18" charset="0"/>
              </a:rPr>
              <a:t>Мяделя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55486934"/>
              </p:ext>
            </p:extLst>
          </p:nvPr>
        </p:nvGraphicFramePr>
        <p:xfrm>
          <a:off x="435552" y="981075"/>
          <a:ext cx="11328356" cy="563618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8419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633/С-14423)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библиотеки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221,4 кв.м, 1969 года постройки, фундамент – бутобетон, стены – кирпич силикатный, перегородки – кирпич керамический, перекрытия – плита перекрытия железобетонная монолитная, крыша – рулонные кровельные материалы на битуме. Принадлежности: сарай, уборная.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437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0,2500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зданий и сооружений библиотеки. Введены ограничения в использовании земельного участка в связи с расположением на природных территориях, подлежащих специальной охране (в водоохранной зоне реки Узлянка).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99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порядке использовать земельный участок в качестве размещения объектов гостиничного, оздоровительного, административного назначения, розничной, оптовой торговли, объектов общественного питания, бытового обслуживания населения, а также для размещения объектов усадебной застройки (строительства и обслуживания одноквартирного жилого дома).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3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15 584,48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недвижимого имущества понижена на 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507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Сватковский сельский исполнительный комитет,  тел. (801797) 38335, 38336, 55912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1" y="3799167"/>
            <a:ext cx="3692311" cy="2680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0" y="1029052"/>
            <a:ext cx="3692312" cy="2679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5585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564671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Пуховичский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Свислочь, ул. Набережная, 11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44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Марьина Горка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30 км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90478573"/>
              </p:ext>
            </p:extLst>
          </p:nvPr>
        </p:nvGraphicFramePr>
        <p:xfrm>
          <a:off x="435552" y="981075"/>
          <a:ext cx="11328356" cy="549249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7474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602/С-20518)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административное здание с навесом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127,4 кв.м, 1963 года постройки, фундамент бутобетон, стены – кирпичи, отделка сайдингом, перегородки – кирпичи, перекрытия – плита железобетонная, крыша – асбестоцементный волнистый лист.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437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0,0230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административного здания. Введены ограничения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использовании земельного участка в связи с расположением на природных территориях, подлежащих специальной охране (в водоохранной зоне реки Свислочь).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25 лет.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случае изменения целевого назначения земельного участка использование его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административного назначения, розничной, оптовой торговли, материально-технического и продовольственного снабжения, заготовок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 сбыта продукции, объектов общественного питания, гостиничного назначения, туристического назначения, объектов бытового обслуживания населения, объектов промышленности, которые не являются источниками вредных веществ, шума и вибрации и  размещение объектов усадебной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3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52 800,00</a:t>
                      </a:r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507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Свислочский сельский исполнительный комитет, тел. (801713) 5 23 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3" y="3762103"/>
            <a:ext cx="3653122" cy="2599509"/>
          </a:xfrm>
          <a:prstGeom prst="rect">
            <a:avLst/>
          </a:prstGeom>
        </p:spPr>
      </p:pic>
      <p:pic>
        <p:nvPicPr>
          <p:cNvPr id="7" name="Рисунок 6" descr="https://au.nca.by/img/ergi/dd9a44d2-ab05-41fc-bd08-46c366b135b3-ac52c7a1-90c7-4b26-9bdf-5627191b85ef.jpeg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51" y="1029052"/>
            <a:ext cx="3653123" cy="2669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71779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Пуховичский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Марьина Горка, военный городок №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65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86804358"/>
              </p:ext>
            </p:extLst>
          </p:nvPr>
        </p:nvGraphicFramePr>
        <p:xfrm>
          <a:off x="435552" y="981075"/>
          <a:ext cx="11328356" cy="54850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064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602/С-3254)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склада № 1/705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293,8 кв.м, 1974 года постройки, фундамент бетонный, стены кирпичные, чердачные перекрытия – железобетонные плиты, крыша совмещенная с рулонным покрытием.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8226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0,1399 га. Целевое назначение: земельный участок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склада 1/705.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25 лет.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случае изменения целевого назначения земельного участка использовать его для размещения объектов административного назначения, оптовой торговли, материально-технического и продовольственного снабжения, заготовок и сбыта продукции, объектов бытового обслуживания населения, объектов промышленности.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775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38 800,00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38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Унитарное предприятие «Жилтеплосервис» коммунального хозяйства Пуховичского района, тел. (801713) 3 49 71, (801713) 6 03 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1" y="1029052"/>
            <a:ext cx="3692311" cy="253454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35551" y="3611573"/>
            <a:ext cx="3692311" cy="2753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438870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Пуховичский район, Пуховичский с/с, 12, севернее д.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Цагельня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70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г. Марьина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Горка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6 км 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46890164"/>
              </p:ext>
            </p:extLst>
          </p:nvPr>
        </p:nvGraphicFramePr>
        <p:xfrm>
          <a:off x="435552" y="981075"/>
          <a:ext cx="11328356" cy="54850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064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602/С-3250)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склада № 1/817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828,2 кв.м, 1983 года постройки, фундамент – бетон, стены – кирпичи, перекрытия – плита перекрытия железобетонная монолитная, крыша – рулонные кровельные материалы.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8226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1,9131 га. Целевое назначение: земельный участок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склада 1/817.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25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случае изменения целевого назначения земельного участка использовать его для размещения объектов административного назначения, оптовой торговли, материально-технического и продовольственного снабжения, заготовок и сбыта продукции, объектов бытового обслуживания населения, объектов промышленности.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775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190 000,00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38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Унитарное предприятие «Жилтеплосервис» коммунального хозяйства Пуховичского района, тел. (801713) 3 49 71, (801713) 6 03 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2" y="3670944"/>
            <a:ext cx="3679248" cy="2660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2" y="1028602"/>
            <a:ext cx="3679248" cy="2560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5236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обл., Слуцкий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Слуцк,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Мельничная, д. 12А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105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14202742"/>
              </p:ext>
            </p:extLst>
          </p:nvPr>
        </p:nvGraphicFramePr>
        <p:xfrm>
          <a:off x="435552" y="981075"/>
          <a:ext cx="11328356" cy="539359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064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640/С-29757)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магазина № 15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230,5 кв.м, 1983 года постройки, фундамент – бетон, стены – кирпичи, деревянные каркасные, оштукатурено и окрашено, облицовка силикатным кирпичом, перегородки – доска, кирпичи, перекрытия – дерево, крыша – асбестоцементный волнистый лист. Принадлежности: площадка, площадка из плитки цементно-песчаной.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334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0,0523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здания магазина № 15.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предоставляется в аренду сроком на 30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порядке использовать земельный участок для обслуживания объектов розничной торговли, общественного питания, образования и воспитания, физкультурно-оздоровительного и спортивного назначения, культурно-просветительского и зрелищного назначения, бытового обслуживания населения.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953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131 313,47</a:t>
                      </a:r>
                    </a:p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(в т.ч. недвижимое имущество – 128 250,00,</a:t>
                      </a:r>
                    </a:p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право заключения договора аренды земельного участка – 3 063,47)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недвижимого имущества понижена на 25 %</a:t>
                      </a:r>
                    </a:p>
                    <a:p>
                      <a:pPr algn="ctr"/>
                      <a:endParaRPr lang="ru-RU" sz="1200" b="1" i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38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торгово-производственное унитарное предприятие «Универмаг «Слуцк»,  тел. (801795) 29874, 55362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53" y="981075"/>
            <a:ext cx="3705374" cy="2585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52" y="3665760"/>
            <a:ext cx="3705376" cy="2609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8179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26696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г. Слуцк,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Виленская,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105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66089670"/>
              </p:ext>
            </p:extLst>
          </p:nvPr>
        </p:nvGraphicFramePr>
        <p:xfrm>
          <a:off x="435552" y="981075"/>
          <a:ext cx="11328356" cy="548621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70239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640/С-29757)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магазина № 15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 общей площадью 230,5 кв.м, 1983 года постройки, фундамент – бетон, стены – кирпичи, деревянные каркасные, оштукатурено и окрашено, облицовка силикатным кирпичом, перегородки – доска, кирпичи, перекрытия – дерево, крыша – асбестоцементный волнистый лист. Принадлежности: площадка, площадка из плитки цементно-песчаной.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26456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0,0523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здания магазина № 15.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предоставляется в аренду сроком на 30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порядке использовать земельный участок для обслуживания объектов розничной торговли, общественного питания, образования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 воспитания, физкультурно-оздоровительного и спортивного назначения, культурно-просветительского и зрелищного назначения, бытового обслуживания населения.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9436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131 313,47</a:t>
                      </a:r>
                    </a:p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(в т.ч. недвижимое имущество – 128 250,00,</a:t>
                      </a:r>
                    </a:p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право заключения договора аренды земельного участка – 3 063,47)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недвижимого имущества понижена на 25 %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7102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торгово-производственное унитарное предприятие «Универмаг «Слуцк»,  тел. (801795) 29874, 55362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2" y="1029052"/>
            <a:ext cx="3722743" cy="2719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2" y="3797017"/>
            <a:ext cx="3706689" cy="2609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3848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Столбцовский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Литва, ул. Центральная, 30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72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Столбцы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41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27016676"/>
              </p:ext>
            </p:extLst>
          </p:nvPr>
        </p:nvGraphicFramePr>
        <p:xfrm>
          <a:off x="435552" y="981075"/>
          <a:ext cx="11328356" cy="551116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232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622/С-41532)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дома культуры с теневым навесом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368,6 кв.м, 1965 года постройки, фундамент – бутобетон, стены – бревно, обшивка, окрашено, перегородки – бревно, перекрытия – дерево, крыша – асбестоцементный волнистый лист. Принадлежности: сарай, сарай пристроенный, уборная, забор, дорожка.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321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0,5780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здания сельского дома культуры. Введены ограничения в использовании части земельного участка площадью 0,0300 га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охранных зонах линий электропередачи до 1000 вольт.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использовать его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объектов иного назначения, размещение которых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7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197 600,00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74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Столбцовского районного исполнительного комитета, тел. (801717) 77407, 77406, 52107, 52106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9" y="3810080"/>
            <a:ext cx="3737172" cy="2560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2" y="1029052"/>
            <a:ext cx="3726889" cy="2713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7997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Столбцовский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Нивное, ул. Садовая, 27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93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Столбцы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38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81488563"/>
              </p:ext>
            </p:extLst>
          </p:nvPr>
        </p:nvGraphicFramePr>
        <p:xfrm>
          <a:off x="435552" y="981075"/>
          <a:ext cx="11328356" cy="551116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2323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622/С-41375)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клуба с теневым навесом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246,8 кв.м, 1962 года постройки, фундамент – бутобетон, стены – кирпичи,  перегородки – доска, кирпичи, перекрытия – дерево, крыша – асбестоцементный волнистый лист. Принадлежности: сарай, уборная, дорожка.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321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0,2368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здания сельского клуба. Введены ограничения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использовании части земельного участка площадью 0,0168 га в связи  с расположением в охранной зоне линий электрических сетей напряжением до 1000 В.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использовать его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одноквартирного жилого дома, объектов иного назначения, размещение которых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7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119 000,00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74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Столбцовского районного исполнительного комитета, тел. (801717) 77407, 77406, 52107, 52106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0" y="1029052"/>
            <a:ext cx="3705715" cy="2637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0" y="3729564"/>
            <a:ext cx="3718437" cy="2634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498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9" y="319204"/>
            <a:ext cx="9739746" cy="66501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Березинский 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Маческ, ул. Школьная,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5</a:t>
            </a:r>
            <a:br>
              <a:rPr lang="ru-RU" sz="1800" b="1">
                <a:latin typeface="Times New Roman" pitchFamily="18" charset="0"/>
                <a:cs typeface="Times New Roman" pitchFamily="18" charset="0"/>
              </a:rPr>
            </a:b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133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Березино – 28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79715585"/>
              </p:ext>
            </p:extLst>
          </p:nvPr>
        </p:nvGraphicFramePr>
        <p:xfrm>
          <a:off x="318655" y="1108363"/>
          <a:ext cx="11397629" cy="517607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992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4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943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38448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611/С-31099)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сельского совета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152,5 кв.м, 1964 года постройки, фундамент бетонный, стены кирпичные, облицовано силикатным кирпичом, перегородки кирпичные, чердачные перекрытия железобетонные, крыша – шифер по деревянным стропилам. Принадлежности: гараж, сарай, уборная, забор.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11982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0,1497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административного назначения (для обслуживания здания сельского Совета). Введены ограничения в использовании земельного участка в связи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 расположением на природных территориях, подлежащих специальной охране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(в водоохранной зоне  реки, водоема), части земельного участка площадью 0,012 га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связи с расположением в охранных зонах  линий электропередачи напряжением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до 1000 вольт.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655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ru-RU" sz="1200" b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44 200,00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355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Погостский сельский исполнительный комитет,  тел. (801715) 62233, 64325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5" y="3810000"/>
            <a:ext cx="3699163" cy="2460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215924"/>
            <a:ext cx="3699163" cy="2469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832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Столбцовский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Литва, ул. Центральная, 28А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	г. Минска – 72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		г.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Столбцы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41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1126162"/>
              </p:ext>
            </p:extLst>
          </p:nvPr>
        </p:nvGraphicFramePr>
        <p:xfrm>
          <a:off x="435552" y="981075"/>
          <a:ext cx="11328356" cy="557227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3555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Имущество: капитальное строение (инв. № 622/С-41668)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школы с тремя пристройками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подвалом, 2 входами в подвал и крыльцом, общая площадь 1 910,9 кв.м, 1969 года постройки, фундамент бутобетонный, стены и перегородки кирпичные, перекрытия железобетонные, крыша совмещенная. Принадлежности: три сарая, уборная, склад инвентаря, тир, площадка перед школой, дорожка, игровая площадка, беговая дорожка, волейбольно-баскетбольная площадка, забор с воротами и калиткой; оборудование: 2 единицы.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321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3,5792 га. Целевое назначение: земельный участок для обслуживания школы ГУО «Учебно-педагогический комплекс Литвенский детский сад – средняя школа». Введены ограничения в использовании части земельного участка площадью 0,0676 га в связи с расположением в охранных зонах линий электропередачи напряжением свыше 1000 В.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 использовать земельный участок для размещения объектов здравоохранения и предоставления социальных услуг, объектов административного назначения, общественного питания, гостиничного назначения, физкультурно-оздоровительного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 спортивного назначения, культурно-просветительного и зрелищного назначения, объектов иного назначения, размещение которых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945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51 117,56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74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Столбцовского районного исполнительного комитета, тел. (801717) 74142, 74768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9" y="3801291"/>
            <a:ext cx="3737172" cy="2638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69" y="1029051"/>
            <a:ext cx="3737172" cy="25983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2508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Столбцовский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Месенковщина, ул. Центральная, 13А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90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Столбцы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12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39561214"/>
              </p:ext>
            </p:extLst>
          </p:nvPr>
        </p:nvGraphicFramePr>
        <p:xfrm>
          <a:off x="435552" y="981075"/>
          <a:ext cx="11328356" cy="5568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35554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622/С-41706)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отделения приюта с подвалом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теневым навесом и крыльцом, общая площадь 1 041,8 кв.м, 1974 года постройки, фундамент бутобетонный, стены и перегородки кирпичные, перекрытия (чердачные, междуэтажные, подвальные) железобетонные, крыша совмещенная рулонная. Принадлежности: погреб, площадка, дорожка, калитка, ворота, два забора.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321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0,9410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содержания и обслуживания здания отделения приюта ГУО «Социально-педагогический центр Столбцовского района». Введены ограничения в использовании части земельного участка площадью 0,013 га в связи с расположением в охранной зоне линий электропередачи напряжением свыше 1000В.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использовать земельный участок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объектов иного назначения, размещение которых допускается в зоне жилой застройки.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945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49 393,53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  <a:p>
                      <a:pPr algn="ctr"/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749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Столбцовского районного исполнительного комитета, тел. (801717) 74142, 74768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2" y="3918857"/>
            <a:ext cx="3744562" cy="2495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2" y="1029052"/>
            <a:ext cx="3744562" cy="2754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5486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Столбцовский 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Хотова, ул. Южная, 2А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81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Столбцы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– 41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23411598"/>
              </p:ext>
            </p:extLst>
          </p:nvPr>
        </p:nvGraphicFramePr>
        <p:xfrm>
          <a:off x="435552" y="1101120"/>
          <a:ext cx="11328356" cy="552174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8539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622/С-41374)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клуба-библиотеки с тремя пристройками и крыльцом с навесом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221,2 кв.м, 1985 года постройки, фундамент бутобетонный, стены бревенчатые, оштукатурено, перегородки бревенчатые, чердачное перекрытие деревянное, крыша – шифер. Принадлежности: дорожка.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962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0,1192 га. Целевое назначение: земельный участок для содержания и обслуживания здания клуба-библиотеки.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20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использовать его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одноквартирного жилого дома, объектов иного назначения, размещение которых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7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66 700,00</a:t>
                      </a:r>
                      <a:endParaRPr lang="ru-RU" sz="1200" b="0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901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Столбцовского районного исполнительного комитета,  тел. (801717) 77407, 77406, 52107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0" y="3902417"/>
            <a:ext cx="3731499" cy="2573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0" y="1167547"/>
            <a:ext cx="3731499" cy="26628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0167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Узденский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Дещенка, ул. Центральная, 5А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40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Узды – 27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72306665"/>
              </p:ext>
            </p:extLst>
          </p:nvPr>
        </p:nvGraphicFramePr>
        <p:xfrm>
          <a:off x="435552" y="1101120"/>
          <a:ext cx="11328356" cy="542618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8539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623/С-59266)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– одноэтажное здание бани на 20 мест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222,9 кв.м, 1978 года постройки, фундамент – бутобетон, стены – кирпич силикатный, оштукатурено и окрашено, перегородки – кирпич силикатный, перекрытия – плита перекрытия железобетонная сплошная, крыша – асбестоцементный волнистый лист.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962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0,2307 га. Целевое назначение: земельный участок для обслуживания здания бани на 20 мест. Введены ограничения в использовании части земельного участка площадью 0,0109 га в связи с расположением в охранных зонах электрических сетей напряжением до 1000 вольт.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 права аренды земельного участка в территориальной 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 изменения целевого назначения земельного участка  в случае  изменения целевого назначения недвижимого имущества и использование  его для административных, общественных, торговых, жилых объектов, предприятий по обслуживанию населения и других производств, размещение которых 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7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77 200,00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844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Производственное районное унитарное предприятие «Экспериментальная база имени Котовского»,  тел. (801718) 49234, 49432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2" y="3814214"/>
            <a:ext cx="3692311" cy="2612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1" y="1208493"/>
            <a:ext cx="3692311" cy="2505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1822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Узденский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Прусиново, ул. Школьная, 10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84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Узды – 19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87666856"/>
              </p:ext>
            </p:extLst>
          </p:nvPr>
        </p:nvGraphicFramePr>
        <p:xfrm>
          <a:off x="435552" y="1101120"/>
          <a:ext cx="11328356" cy="542618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8539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623/С-51173)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Прусиновского ФАПа с теневым навесом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пристройкой и двумя крыльцами, общая площадь 93,6 кв.м, 1986 года постройки, фундамент – бетон, стены и перегородки – кирпичи,  перекрытия – дерево, крыша – асбестоцементный волнистый лист.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962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0,1498 га. Целевое назначение: земельный участок для обслуживания ФАПа. Введены ограничения в использовании части земельного участка площадью 0,0171 га в связи с расположением в охранной зоне сетей и сооружений водоснабжения.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в случае изменения целевого назначения недвижимого имущества и использование его для административных, общественных, торговых, жилых объектов, предприятий по обслуживанию населения и других производств, размещение которых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7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19 400,00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844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«Узденская центральная районная больница»,  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тел. (801718) 53576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2" y="1179763"/>
            <a:ext cx="3718437" cy="2481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1" y="3722914"/>
            <a:ext cx="3718438" cy="26909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777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52425"/>
            <a:ext cx="10319657" cy="676627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г. Червень,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Луначарского, д.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18а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г. Минска – 67 км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99069313"/>
              </p:ext>
            </p:extLst>
          </p:nvPr>
        </p:nvGraphicFramePr>
        <p:xfrm>
          <a:off x="435552" y="1101120"/>
          <a:ext cx="11328356" cy="5299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8539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Имущество: капитальное строение (инв. № 615/С-16092)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бани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1075,3 кв.м, 1986 года постройки, фундамент – блоки железобетонные, стены и перегородки – кирпичи, перекрытия – плита железобетонная, крыша – рулонные кровельные материалы на битуме. Принадлежности: площадки и дорожки; оборудование: 1 единица.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9625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0,3086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бани. Введены ограничения в использовании части земельного участка площадью 0,0534 га в связи с расположением в охранной зоне линии электропередачи напряжением до 1000 вольт. 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Использовать земельный участок для обслуживания приобретенного объекта недвижимого имущества с возможным изменением в установленном порядке их целевого назначения – созданием на базе приобретенного недвижимого имущества объектов по оказанию услуг, торговли и общественного питания, административного назначения.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71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146 466,72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60 %</a:t>
                      </a:r>
                    </a:p>
                    <a:p>
                      <a:pPr algn="ctr"/>
                      <a:endParaRPr lang="ru-RU" sz="1200" b="1" i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458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Районное унитарное предприятие «Червенское ЖКХ», тел. (801714) 28802, 28797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2" y="3842708"/>
            <a:ext cx="3694496" cy="2439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52" y="1198182"/>
            <a:ext cx="3694496" cy="2572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2862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6">
            <a:alphaModFix amt="5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5965825"/>
            <a:ext cx="11069638" cy="623888"/>
          </a:xfrm>
          <a:noFill/>
        </p:spPr>
        <p:txBody>
          <a:bodyPr anchor="t">
            <a:noAutofit/>
          </a:bodyPr>
          <a:lstStyle/>
          <a:p>
            <a:pPr lvl="0">
              <a:spcBef>
                <a:spcPct val="0"/>
              </a:spcBef>
            </a:pPr>
            <a:br>
              <a:rPr lang="ru-RU" sz="2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76600" y="4122738"/>
            <a:ext cx="8915400" cy="2619375"/>
          </a:xfrm>
        </p:spPr>
        <p:txBody>
          <a:bodyPr/>
          <a:lstStyle/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endParaRPr lang="ru-RU" sz="11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914400">
              <a:spcBef>
                <a:spcPct val="0"/>
              </a:spcBef>
              <a:buClrTx/>
            </a:pPr>
            <a:endParaRPr lang="ru-RU" sz="11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Логоти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96" y="2855708"/>
            <a:ext cx="4836417" cy="690973"/>
          </a:xfrm>
          <a:prstGeom prst="rect">
            <a:avLst/>
          </a:prstGeom>
        </p:spPr>
      </p:pic>
      <p:pic>
        <p:nvPicPr>
          <p:cNvPr id="5" name="01. state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="" xmlns:p14="http://schemas.microsoft.com/office/powerpoint/2010/main" r:embed="rId5">
                  <p14:fade out="65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5325" y="5052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0425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873" y="290946"/>
            <a:ext cx="9767455" cy="660940"/>
          </a:xfrm>
        </p:spPr>
        <p:txBody>
          <a:bodyPr numCol="2">
            <a:noAutofit/>
          </a:bodyPr>
          <a:lstStyle/>
          <a:p>
            <a:pPr lvl="0"/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Минская область, Вилейский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д. Понятичи, ул. Лесная, 39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 : г. Минска – 86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г. Вилейки – 16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01765821"/>
              </p:ext>
            </p:extLst>
          </p:nvPr>
        </p:nvGraphicFramePr>
        <p:xfrm>
          <a:off x="277091" y="1055407"/>
          <a:ext cx="11439188" cy="540841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813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9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165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5096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631/С-12067)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фельдшерско-акушерского пункта с пристройкой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32,5 кв.м, 1958 года постройки, фундамент – бетон, стены – бревно, облицовка силикатным кирпичом, перекрытия – дерево, крыша – асбестоцементный волнистый лист. Принадлежности: уборная, ограждение.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 находится в собственности Вязынского сельсовета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393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0,1122 га. Целевое назначение: земельный участок для размещения объектов здравоохранения и предоставления социальных услуг (для обслуживания здания фельдшерско-акушерского пункта). Введены ограничения в использовании части земельного участка площадью 0,1002 га в связи с расположением в охранной зоне электрических сетей напряжением до 1000 вольт.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застройки, розничной торговли, общественного питания, здравоохранения и предоставления социальных услуг, культурно-просветительного и зрелищного назначения, образования и воспитания, физкультурно-оздоровительного и спортивного назначения, бытового обслуживания населения.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342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  <a:p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37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Вязынский сельский исполнительный комитет,  тел. (801771) 66318, 66287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8" y="3754565"/>
            <a:ext cx="3726873" cy="2593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8" y="1128045"/>
            <a:ext cx="3726873" cy="2522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2035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1" y="235528"/>
            <a:ext cx="10133012" cy="623454"/>
          </a:xfrm>
        </p:spPr>
        <p:txBody>
          <a:bodyPr numCol="2">
            <a:norm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Вилейский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Редьковичи, ул. Центральная, 15</a:t>
            </a:r>
            <a:br>
              <a:rPr lang="ru-RU" sz="1800" b="1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86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Вилейки – 16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2900501"/>
              </p:ext>
            </p:extLst>
          </p:nvPr>
        </p:nvGraphicFramePr>
        <p:xfrm>
          <a:off x="304799" y="1031207"/>
          <a:ext cx="11411484" cy="554788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803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13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062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0398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631/С-12069)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фельдшерско-акушерского пункта с тремя пристройками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112,4 кв.м, 1961 года постройки, фундамент – бутобетон, стены – бревно, облицовка силикатным кирпичом, перегородки – доска, перекрытия – дерево, крыша – асбестоцементный волнистый лист. Принадлежности: ограждение, дорожка.</a:t>
                      </a: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 находится в собственности Вязынского сельсовета.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7102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0,1500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объектов здравоохранения и предоставления социальных услуг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(для обслуживания фельдшерско-акушерского пункта). Введены ограничения в использовании земельного участка в связи с расположением в водоохранной зоне водного объекта.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застройки, розничной торговли, общественного питания, здравоохранения и предоставления социальных услуг, культурно-просветительного и зрелищного назначения, образования и воспитания, физкультурно-оздоровительного и спортивного назначения, бытового обслуживания населения.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9860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  <a:p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98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Вязынский сельский исполнительный комитет,  тел. (801771) 66318, 66287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910410"/>
            <a:ext cx="3770812" cy="2581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107933"/>
            <a:ext cx="3770811" cy="2730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5822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7092"/>
            <a:ext cx="9980613" cy="554180"/>
          </a:xfrm>
        </p:spPr>
        <p:txBody>
          <a:bodyPr numCol="2">
            <a:noAutofit/>
          </a:bodyPr>
          <a:lstStyle/>
          <a:p>
            <a:pPr lvl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Вилейский район, 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Заболотье, ул. Белорусская,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6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г. Минска – 86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Вилейки – 40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84999416"/>
              </p:ext>
            </p:extLst>
          </p:nvPr>
        </p:nvGraphicFramePr>
        <p:xfrm>
          <a:off x="387927" y="1066799"/>
          <a:ext cx="11328356" cy="543731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39632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631/С-12197)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двухэтажное здание детского сада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общей площадью 495,6 кв.м, 1972 года постройки, фундамент – бетон, стены – кирпичи, оштукатурено, перегородки – кирпичи, блок, перекрытия – плита железобетонная, крыша – асбестоцементный волнистый лист. Принадлежности: сарай, забор, две дорожки, три площадки.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0697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0,4526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и сооружений детского сада. Введены ограничения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использовании земельного участка в связи с расположением в водоохраной зоне водного объекта в соответствии со статьей 77 Водного кодекса Республики Беларусь; части земельного участка площадью 0,0058 га в соответствии с Правилами охраны электрических сетей напряжением до 1000 вольт.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Разрешено 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застройки; гостиниц, мотелей, кемпингов; специализированных розничной  торговли, здравоохранения и предоставления социальных услуг, культурно-просветительного и зрелищного назначения, образования и воспитания, лечебно-профилактических и санаторно-курортных целей, бытового обслуживания населения, для общественного питания, физкультурно-оздоровительного и спортивного назначения, административно-хозяйственного назначения, для оказания ветеринарных услуг.</a:t>
                      </a:r>
                      <a:endParaRPr lang="ru-RU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94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94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Вилейского районного исполнительного комитета,  тел. (801771) 55345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8" y="3785455"/>
            <a:ext cx="3740728" cy="2602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118407"/>
            <a:ext cx="3740730" cy="2550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7155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7092"/>
            <a:ext cx="9980613" cy="554180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Воложинский район,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. Сугвозды, ул. Школьная, д. 26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Расстояние от: 	г. Минска – 73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			г. Воложина – 1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48721451"/>
              </p:ext>
            </p:extLst>
          </p:nvPr>
        </p:nvGraphicFramePr>
        <p:xfrm>
          <a:off x="387927" y="1029055"/>
          <a:ext cx="11328356" cy="559094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50310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632/С-29914)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детского сада с тремя пристройками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449,0 кв.м, 1959 года постройки, фундамент – бетон, стены – бревно, облицовка силикатным кирпичом, перегородки деревянные каркасные, доска, бревно, перекрытия – дерево, крыша – асбестоцементный волнистый лист. Принадлежности: здание мастерской, сарай, сарай пристройка, уборная, сход в погреб, погреб, беседка, забор,  площадка, дорожка, ограждение.</a:t>
                      </a:r>
                      <a:r>
                        <a:rPr lang="en-US" sz="1200" b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отношении части капитального строения площадью 32,7 кв.м имеется обременение в виде договора безвозмездного пользования сроком по 04.04.2023.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653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0,6357 га. Целевое назначение: земельный участок для обслуживания детского сада. Введены ограничения в использовании частей земельного участка площадью 0,0113 га в связи с расположением в охранной зоне электрических сетей напряжением до 1000 вольт и площадью 0,0115 га в связи с расположением в охранной зоне линий связи и радиофикации. 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 права аренды земельного участка в территориальной 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для размещения административных, общественных и жилых зданий, торговых объектов, объектов по оказанию услуг, предприятий по обслуживанию населения и других производств, размещение которых  допускается в зоне жилой застройки.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299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40 450,00</a:t>
                      </a:r>
                    </a:p>
                    <a:p>
                      <a:pPr algn="ctr"/>
                      <a:r>
                        <a:rPr lang="ru-RU" sz="1200" b="0" i="1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2998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 образованию, спорту и туризму Воложинского районного исполнительного комитета,  тел. (801772) 55693, 55637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27" y="3827417"/>
            <a:ext cx="3706667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121458"/>
            <a:ext cx="3706667" cy="2646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5473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7092"/>
            <a:ext cx="9980613" cy="554180"/>
          </a:xfrm>
        </p:spPr>
        <p:txBody>
          <a:bodyPr numCol="2">
            <a:noAutofit/>
          </a:bodyPr>
          <a:lstStyle/>
          <a:p>
            <a:pPr lvl="0" defTabSz="180000">
              <a:tabLst>
                <a:tab pos="180000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Минская область, Воложинский район, </a:t>
            </a:r>
            <a:br>
              <a:rPr lang="en-US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аг. Городьки, ул. Молодежная, д. 4                                                                            Расстояние от:	г. Минска – 92 км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г. Воложина – 16 км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54361705"/>
              </p:ext>
            </p:extLst>
          </p:nvPr>
        </p:nvGraphicFramePr>
        <p:xfrm>
          <a:off x="387927" y="1042117"/>
          <a:ext cx="11328356" cy="552850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6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4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7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91145">
                <a:tc rowSpan="4">
                  <a:txBody>
                    <a:bodyPr vert="horz" wrap="square"/>
                    <a:lstStyle/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недвижимом имуществе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Недвижимое имущество: капитальное строение (инв. № 632/С-28791) – </a:t>
                      </a:r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одноэтажное здание клуба с пристройкой</a:t>
                      </a: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, общая площадь 101,7 кв.м, 1964 года постройки, фундамент – бутобетон, стены – блоки газосиликатные, оштукатурено и окрашено, перегородки – блоки газосиликатные, перекрытия – железобетон, дерево, крыша –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лист асбестоцементный. Принадлежности: уборная, сарай, дорожка, два забора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7894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земельном участке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 площадью 0,1114 га. Целевое назначение: земельный участок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для обслуживания здания сельского клуба. Введены ограничения в использовании земельного участка в связи с расположением на природных территориях, подлежащих специальной охране (в водоохранных зонах рек, водоема), части земельного участка площадью 0,0023 га – в охранных зонах электрических сетей.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Срок аренды земельного участка – 50 лет со дня государственной регистрации права аренды земельного участка  в территориальной организации по государственной регистрации.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административных, общественных и жилых зданий, торговых объектов, объектов </a:t>
                      </a:r>
                      <a:b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по оказанию услуг, предприятий по обслуживанию населения и других производств, размещение которых допускается в зоне жилой застройки.</a:t>
                      </a:r>
                    </a:p>
                    <a:p>
                      <a:endParaRPr lang="ru-RU" sz="1200" b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973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Начальная цена продажи, рублей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200" b="1" i="0" smtClean="0">
                          <a:latin typeface="Times New Roman" pitchFamily="18" charset="0"/>
                          <a:cs typeface="Times New Roman" pitchFamily="18" charset="0"/>
                        </a:rPr>
                        <a:t>47 740,00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9731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r>
                        <a:rPr lang="ru-RU" sz="1200" b="0" smtClean="0">
                          <a:latin typeface="Times New Roman" pitchFamily="18" charset="0"/>
                          <a:cs typeface="Times New Roman" pitchFamily="18" charset="0"/>
                        </a:rPr>
                        <a:t>Отдел идеологической работы, культуры и по делам молодежи Воложинского районного исполнительного комитета,  тел. (801772) 55545, 55031</a:t>
                      </a:r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18744" y="3828840"/>
            <a:ext cx="3649054" cy="2637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103314"/>
            <a:ext cx="3679871" cy="2621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9227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 p14:dur="1250">
        <p15:prstTrans prst="pageCurlDouble"/>
      </p:transition>
    </mc:Choice>
    <mc:Fallback>
      <p:transition spd="slow" advClick="0" advTm="5000">
        <p:fade/>
      </p:transition>
    </mc:Fallback>
  </mc:AlternateContent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Произвольный</PresentationFormat>
  <Paragraphs>49</Paragraphs>
  <Slides>46</Slides>
  <Notes>1</Notes>
  <TotalTime>1427</TotalTime>
  <HiddenSlides>0</HiddenSlides>
  <MMClips>2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baseType="lpstr" size="51">
      <vt:lpstr>Arial</vt:lpstr>
      <vt:lpstr>Calibri Light</vt:lpstr>
      <vt:lpstr>Calibri</vt:lpstr>
      <vt:lpstr>Times New Roman</vt:lpstr>
      <vt:lpstr>Тема Office</vt:lpstr>
      <vt:lpstr>Неиспользуемые объекты государственной недвижимости, расположенные на территории Минской области, с возможностью использования под объекты торговли, общественного питания и бытового обслуживания населения</vt:lpstr>
      <vt:lpstr>Минская область, Березинский район, д. Каменный Борок, ул. Центральная, 25 Расстояние от:	г. Минска – 125 км									г. Березино – 20 км</vt:lpstr>
      <vt:lpstr>Минская область, Березинский  район, д. Михалево, ул. Школьная, 2АРасстояние от: г. Минска – 112 км                            г. Березино – 17 км</vt:lpstr>
      <vt:lpstr>Минская область, Березинский  район, д. Маческ, ул. Школьная, 5Расстояние от: г. Минска – 133 км                            г. Березино – 28 км</vt:lpstr>
      <vt:lpstr>Минская область, Вилейский район, д. Понятичи, ул. Лесная, 39Расстояние от : г. Минска – 86 км                             г. Вилейки – 16 км</vt:lpstr>
      <vt:lpstr>Минская область, Вилейский район, д. Редьковичи, ул. Центральная, 15Расстояние от: г. Минска – 86 км                            г. Вилейки – 16 км</vt:lpstr>
      <vt:lpstr>Минская область, Вилейский район, д. Заболотье, ул. Белорусская, 6Расстояние от: г. Минска – 86 км                            г. Вилейки – 40 км</vt:lpstr>
      <vt:lpstr>Минская область, Воложинский район, аг. Сугвозды, ул. Школьная, д. 26Расстояние от: 	г. Минска – 73 км                     			г. Воложина – 12 км</vt:lpstr>
      <vt:lpstr>Минская область, Воложинский район,  аг. Городьки, ул. Молодежная, д. 4                                                                            Расстояние от:	г. Минска – 92 км                            г. Воложина – 16 км</vt:lpstr>
      <vt:lpstr>Минская область, Дзержинский  район, д. Ковшово, ул. Центральная, 33                Расстояние от:	г. Минска – 48 км                            г. Дзержинска – 24 км</vt:lpstr>
      <vt:lpstr>Минская область, Дзержинский  район, п. Энергетиков, ул. Олега Кошевого, 7                Расстояние от:	г. Минска – 55 км                            г. Дзержинска – 14 км</vt:lpstr>
      <vt:lpstr>Минская область, Клецкий  район, д. Мостиловичи, ул. Заслонова, 32         Расстояние от: г. Минска – 142 км                            г. Клецка – 12 км</vt:lpstr>
      <vt:lpstr>Минская область, Копыльский район, д. Чирвоная Дубрава, ул. Задворье, 100А, 100А/1, 100А/2                                                                            Расстояние от: г. Минска – 151 км                            г. Копыля – 33 км</vt:lpstr>
      <vt:lpstr>Минская область, Логойский район, Околовский с/с, д. Жестиное, ул. Центральная, 25                                                                            Расстояние от:	г. Минска – 81 км                            г. Логойска – 42 км</vt:lpstr>
      <vt:lpstr>Минская область, Логойский район, д. Хорошее, ул. Центральная, д. 18А                                                                            Расстояние от:	г. Минска – 85 км                            г. Логойска – 45 км</vt:lpstr>
      <vt:lpstr>Минская область, Логойский район, д. Хорошее, ул. Детсадовская, 2                                                                            Расстояние от:	г. Минска – 85 км                            г. Логойска – 45 км</vt:lpstr>
      <vt:lpstr>Минская область, Логойский район, Октябрьский с/с, д. Заречье, ул. Центральная, 3                                                                           		Расстояние от:	г. Минска – 73 км                            			г. Логойска – 37 км</vt:lpstr>
      <vt:lpstr>Минская область, Логойский район, Задорьевский с/с, д. Избище, ул. Школьная, д. 8                                              Расстояние от: г. Минска – 97 км                            г. Логойска – 57 км</vt:lpstr>
      <vt:lpstr>Минская область, Логойский район, Задорьевский с/с, д. Засовье, ул. Школьная, 9А                                               Расстояние от: г. Минска – 90 км                            г. Логойска – 51 км</vt:lpstr>
      <vt:lpstr>Минская область, Логойский район, гп. Плещеницы, ул. Военный Городок, 2                                               Расстояние от: г. Минска – 71 км                            г. Логойска – 33 км</vt:lpstr>
      <vt:lpstr>Минская область, Любанский район, д. Коммуна, ул. Советская, 5                               Расстояние от: г. Минска – 175 км                            г. Любань – 25 км</vt:lpstr>
      <vt:lpstr>Минская область, Любанский район, д. Пласток, ул. Центральная, 41                              Расстояние от: г. Минска – 161 км                            г. Любань – 14 км</vt:lpstr>
      <vt:lpstr>Минская область, Любанский район, аг. Сорочи, ул. Мира, 8В                                                           Расстояние от: г. Минска – 153 км                            г. Любань – 3 км</vt:lpstr>
      <vt:lpstr>Минская обл., Минский район, Шершунский с/с, д. Новый Двор, ул. Парковая, 14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Расстояние от г. Минска – 40 км                                                        </vt:lpstr>
      <vt:lpstr>Минская область, Минский район, д. Курковичи, ул. Центральная, 14А                                                                                                                                                                                                               Расстояние от г. Минска – 24 км                                                        </vt:lpstr>
      <vt:lpstr>Минская область, Минский район, п. Дачный, ул. Центральная, 3А                                                                                                                                                                                                               Расстояние от г. Минска – 22 км                                                        </vt:lpstr>
      <vt:lpstr>Минская область, Минский район, д. Самуэлево                                                                                                                                                                                                                                                    Расстояние от г. Минска – 31 км                                                        </vt:lpstr>
      <vt:lpstr>Минская область, г. Молодечно, пер. Зеленый, 5                                                                                                                                                                                                               Расстояние от г. Минска – 77 км                            </vt:lpstr>
      <vt:lpstr>Минская область, Молодечненский район, гп. Радошковичи, ул. Виленская, д. 8                              Расстояние от: г. Минска – 43 км                            г. Молодечно – 34 км</vt:lpstr>
      <vt:lpstr>Минская область, Молодечненский район, Хожовский с/с, аг. Холхлово, ул. Новая, 40                                                                                                                                                                                                                                   Расстояние от: г. Минска – 80 км                            г. Молодечно – 21 км                    </vt:lpstr>
      <vt:lpstr>Минская область, Мядельский район, Мядельский с/с, 12, 13 в районе аг. Бояры                                                                                                                                                                                                                                   Расстояние от: г. Минска – 133 км                            г. Мяделя – 26 км                            </vt:lpstr>
      <vt:lpstr>Минская обл., Мядельский район, Сватковский с/с, д. Узла, ул. Центральная, д. 2                                                                                                                                                                                                                                   Расстояние от: г. Минска – 121 км                            г. Мяделя – 26 км                            </vt:lpstr>
      <vt:lpstr>Минская область, Пуховичский район, гп. Свислочь, ул. Набережная, 11                                                                                                                                                                                                                               Расстояние от: г. Минска – 44 км                            г. Марьина Горка – 30 км                            </vt:lpstr>
      <vt:lpstr>Минская область, Пуховичский район, г. Марьина Горка, военный городок № 1                                                                                                                                                                                                                                   Расстояние от г. Минска – 65 км                                                        </vt:lpstr>
      <vt:lpstr>Минская область, Пуховичский район, Пуховичский с/с, 12, севернее д. Цагельня                                                                                                                                                                                                               Расстояние от:	г. Минска – 70 км                            г. Марьина Горка – 6 км                             </vt:lpstr>
      <vt:lpstr>Минская обл., Слуцкий район, г. Слуцк, ул. Мельничная, д. 12А                                                                                                                                                                                                               Расстояние от г. Минска – 105 км</vt:lpstr>
      <vt:lpstr>Минская область, г. Слуцк, ул. Виленская, 106                                                                                                                                                                                                               Расстояние от г. Минска – 105 км</vt:lpstr>
      <vt:lpstr>Минская область, Столбцовский район, д. Литва, ул. Центральная, 30                                                                                                                                                                                                               Расстояние от: г. Минска – 72 км                            г. Столбцы – 41 км</vt:lpstr>
      <vt:lpstr>Минская область, Столбцовский район, д. Нивное, ул. Садовая, 27                                                                                                                                                                                                               Расстояние от:	г. Минска – 93 км                            г. Столбцы – 38 км</vt:lpstr>
      <vt:lpstr>Минская область, Столбцовский район, д. Литва, ул. Центральная, 28А                                                                                                                                                                                                               Расстояние от:	г. Минска – 72 км                         		г. Столбцы – 41 км</vt:lpstr>
      <vt:lpstr>Минская область, Столбцовский район, д. Месенковщина, ул. Центральная, 13А                                                                                                                                                                                                               Расстояние от: г. Минска – 90 км                            г. Столбцы – 12 км</vt:lpstr>
      <vt:lpstr>Минская область, Столбцовский  район, д. Хотова, ул. Южная, 2А                                                                                                                                                                                                               Расстояние от: г. Минска – 81 км                            г. Столбцы – 41 км</vt:lpstr>
      <vt:lpstr>Минская область, Узденский район, аг. Дещенка, ул. Центральная, 5А                                                                                                                                                                                                               Расстояние от: г. Минска – 40 км                            г. Узды – 27 км</vt:lpstr>
      <vt:lpstr>Минская область, Узденский район, д. Прусиново, ул. Школьная, 10                                                                                                                                                                                                               Расстояние от: г. Минска – 84 км                            г. Узды – 19 км</vt:lpstr>
      <vt:lpstr>Минская область, г. Червень, ул. Луначарского, д. 18а                                                                                                                                                                                                      Расстояние от г. Минска – 67 км                            </vt:lpstr>
      <vt:lpstr/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VasilyevaNA</dc:creator>
  <cp:lastModifiedBy>said</cp:lastModifiedBy>
  <cp:revision>214</cp:revision>
  <cp:lastPrinted>2022-08-16T07:13:45.000</cp:lastPrinted>
  <dcterms:created xsi:type="dcterms:W3CDTF">2022-08-15T13:40:49Z</dcterms:created>
  <dcterms:modified xsi:type="dcterms:W3CDTF">2022-08-25T12:39:22Z</dcterms:modified>
</cp:coreProperties>
</file>