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6"/>
  </p:notesMasterIdLst>
  <p:handoutMasterIdLst>
    <p:handoutMasterId r:id="rId27"/>
  </p:handoutMasterIdLst>
  <p:sldIdLst>
    <p:sldId id="266" r:id="rId2"/>
    <p:sldId id="267" r:id="rId3"/>
    <p:sldId id="268" r:id="rId4"/>
    <p:sldId id="269" r:id="rId5"/>
    <p:sldId id="270" r:id="rId6"/>
    <p:sldId id="273" r:id="rId7"/>
    <p:sldId id="275" r:id="rId8"/>
    <p:sldId id="276" r:id="rId9"/>
    <p:sldId id="288" r:id="rId10"/>
    <p:sldId id="277" r:id="rId11"/>
    <p:sldId id="278" r:id="rId12"/>
    <p:sldId id="271" r:id="rId13"/>
    <p:sldId id="279" r:id="rId14"/>
    <p:sldId id="274" r:id="rId15"/>
    <p:sldId id="289" r:id="rId16"/>
    <p:sldId id="280" r:id="rId17"/>
    <p:sldId id="286" r:id="rId18"/>
    <p:sldId id="281" r:id="rId19"/>
    <p:sldId id="282" r:id="rId20"/>
    <p:sldId id="272" r:id="rId21"/>
    <p:sldId id="287" r:id="rId22"/>
    <p:sldId id="283" r:id="rId23"/>
    <p:sldId id="284" r:id="rId24"/>
    <p:sldId id="285" r:id="rId25"/>
  </p:sldIdLst>
  <p:sldSz cx="12192000" cy="6858000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-37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2798" y="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983F36-1330-42BF-A167-E6233EC238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53713053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009C44-8A2A-409E-A7D2-22FCC82253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08469283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30138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320462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99169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678746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786843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717285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57946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915310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534641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869651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70598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199644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25123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771407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078213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928195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71109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46901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750676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62485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339351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92844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02848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5871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5349904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508000" y="4853414"/>
            <a:ext cx="112776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D34817">
                  <a:shade val="75000"/>
                </a:srgbClr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34817">
                  <a:shade val="75000"/>
                </a:srgbClr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B94A63BD-57A8-4EA5-87B9-B72FD17870DC}" type="slidenum">
              <a:rPr lang="ru-RU" smtClean="0">
                <a:solidFill>
                  <a:srgbClr val="D34817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D34817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1041019"/>
      </p:ext>
    </p:extLst>
  </p:cSld>
  <p:clrMapOvr>
    <a:masterClrMapping/>
  </p:clrMapOvr>
  <p:transition spd="slow" advClick="0" advTm="5000">
    <p:cover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D34817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34817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A63BD-57A8-4EA5-87B9-B72FD17870DC}" type="slidenum">
              <a:rPr lang="ru-RU" smtClean="0">
                <a:solidFill>
                  <a:srgbClr val="D34817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D34817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8872026"/>
      </p:ext>
    </p:extLst>
  </p:cSld>
  <p:clrMapOvr>
    <a:masterClrMapping/>
  </p:clrMapOvr>
  <p:transition spd="slow" advClick="0" advTm="5000">
    <p:cover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D34817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34817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A63BD-57A8-4EA5-87B9-B72FD17870DC}" type="slidenum">
              <a:rPr lang="ru-RU" smtClean="0">
                <a:solidFill>
                  <a:srgbClr val="D34817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D34817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4423708"/>
      </p:ext>
    </p:extLst>
  </p:cSld>
  <p:clrMapOvr>
    <a:masterClrMapping/>
  </p:clrMapOvr>
  <p:transition spd="slow" advClick="0" advTm="5000">
    <p:cover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D34817">
                  <a:shade val="75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ru-RU">
              <a:solidFill>
                <a:srgbClr val="D34817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B94A63BD-57A8-4EA5-87B9-B72FD17870DC}" type="slidenum">
              <a:rPr lang="ru-RU" smtClean="0">
                <a:solidFill>
                  <a:srgbClr val="D34817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D34817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051165"/>
      </p:ext>
    </p:extLst>
  </p:cSld>
  <p:clrMapOvr>
    <a:masterClrMapping/>
  </p:clrMapOvr>
  <p:transition spd="slow" advClick="0" advTm="5000">
    <p:cover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3444904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D34817">
                  <a:shade val="75000"/>
                </a:srgbClr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34817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A63BD-57A8-4EA5-87B9-B72FD17870DC}" type="slidenum">
              <a:rPr lang="ru-RU" smtClean="0">
                <a:solidFill>
                  <a:srgbClr val="D34817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D34817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40633" y="2947087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3254622474"/>
      </p:ext>
    </p:extLst>
  </p:cSld>
  <p:clrMapOvr>
    <a:masterClrMapping/>
  </p:clrMapOvr>
  <p:transition spd="slow" advClick="0" advTm="5000">
    <p:cover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D34817">
                  <a:shade val="75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34817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A63BD-57A8-4EA5-87B9-B72FD17870DC}" type="slidenum">
              <a:rPr lang="ru-RU" smtClean="0">
                <a:solidFill>
                  <a:srgbClr val="D34817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D34817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7690599"/>
      </p:ext>
    </p:extLst>
  </p:cSld>
  <p:clrMapOvr>
    <a:masterClrMapping/>
  </p:clrMapOvr>
  <p:transition spd="slow" advClick="0" advTm="5000">
    <p:cover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406400" y="5410201"/>
            <a:ext cx="11480800" cy="882651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3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6193370" y="666750"/>
            <a:ext cx="5722988" cy="639763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D34817">
                  <a:shade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34817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B94A63BD-57A8-4EA5-87B9-B72FD17870DC}" type="slidenum">
              <a:rPr lang="ru-RU" smtClean="0">
                <a:solidFill>
                  <a:srgbClr val="D34817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D34817">
                  <a:shade val="75000"/>
                </a:srgbClr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2240010"/>
      </p:ext>
    </p:extLst>
  </p:cSld>
  <p:clrMapOvr>
    <a:masterClrMapping/>
  </p:clrMapOvr>
  <p:transition spd="slow" advClick="0" advTm="5000">
    <p:cover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D34817">
                  <a:shade val="75000"/>
                </a:srgbClr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34817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A63BD-57A8-4EA5-87B9-B72FD17870DC}" type="slidenum">
              <a:rPr lang="ru-RU" smtClean="0">
                <a:solidFill>
                  <a:srgbClr val="D34817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D34817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6878660"/>
      </p:ext>
    </p:extLst>
  </p:cSld>
  <p:clrMapOvr>
    <a:masterClrMapping/>
  </p:clrMapOvr>
  <p:transition spd="slow" advClick="0" advTm="5000">
    <p:cover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D34817">
                  <a:shade val="75000"/>
                </a:srgbClr>
              </a:solidFill>
            </a:endParaRPr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34817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A63BD-57A8-4EA5-87B9-B72FD17870DC}" type="slidenum">
              <a:rPr lang="ru-RU" smtClean="0">
                <a:solidFill>
                  <a:srgbClr val="D34817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D34817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0715144"/>
      </p:ext>
    </p:extLst>
  </p:cSld>
  <p:clrMapOvr>
    <a:masterClrMapping/>
  </p:clrMapOvr>
  <p:transition spd="slow" advClick="0" advTm="5000">
    <p:cover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85800" y="584911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09600" y="5486401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609603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D34817">
                  <a:shade val="75000"/>
                </a:srgbClr>
              </a:solidFill>
            </a:endParaRPr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34817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A63BD-57A8-4EA5-87B9-B72FD17870DC}" type="slidenum">
              <a:rPr lang="ru-RU" smtClean="0">
                <a:solidFill>
                  <a:srgbClr val="D34817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D34817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611517"/>
      </p:ext>
    </p:extLst>
  </p:cSld>
  <p:clrMapOvr>
    <a:masterClrMapping/>
  </p:clrMapOvr>
  <p:transition spd="slow" advClick="0" advTm="5000">
    <p:cover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4673600" y="616635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D34817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34817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A63BD-57A8-4EA5-87B9-B72FD17870DC}" type="slidenum">
              <a:rPr lang="ru-RU" smtClean="0">
                <a:solidFill>
                  <a:srgbClr val="D34817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D34817">
                  <a:shade val="75000"/>
                </a:srgbClr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508000" y="5533219"/>
            <a:ext cx="7823200" cy="768351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4287533686"/>
      </p:ext>
    </p:extLst>
  </p:cSld>
  <p:clrMapOvr>
    <a:masterClrMapping/>
  </p:clrMapOvr>
  <p:transition spd="slow" advClick="0" advTm="5000">
    <p:cover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1050900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06400" y="1554164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>
              <a:solidFill>
                <a:srgbClr val="D34817">
                  <a:shade val="75000"/>
                </a:srgb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>
              <a:solidFill>
                <a:srgbClr val="D34817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0972800" y="6477002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94A63BD-57A8-4EA5-87B9-B72FD17870DC}" type="slidenum">
              <a:rPr lang="ru-RU" smtClean="0">
                <a:solidFill>
                  <a:srgbClr val="D34817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D34817">
                  <a:shade val="75000"/>
                </a:srgb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85800" y="1050900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685800" y="105798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8141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Click="0" advTm="5000">
    <p:cover dir="d"/>
  </p:transition>
  <p:hf hdr="0" ftr="0" dt="0"/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media" Target="../media/media1.mp3"/><Relationship Id="rId3" Type="http://schemas.openxmlformats.org/officeDocument/2006/relationships/slideLayout" Target="../slideLayouts/slideLayout1.xml"/><Relationship Id="rId7" Type="http://schemas.openxmlformats.org/officeDocument/2006/relationships/hyperlink" Target="http://www.minoblim.by/" TargetMode="External"/><Relationship Id="rId2" Type="http://schemas.openxmlformats.org/officeDocument/2006/relationships/video" Target="NULL" TargetMode="Externa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duotone>
              <a:schemeClr val="bg2">
                <a:shade val="90000"/>
                <a:satMod val="150000"/>
              </a:schemeClr>
              <a:schemeClr val="bg2">
                <a:tint val="88000"/>
                <a:satMod val="105000"/>
              </a:schemeClr>
            </a:duotone>
            <a:lum/>
          </a:blip>
          <a:srcRect/>
          <a:tile tx="0" ty="0" sx="95000" sy="95000" flip="none" algn="t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24034" y="1643050"/>
            <a:ext cx="7858180" cy="250033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Неиспользуемые объекты недвижимости государственной собственности, предлагаемые </a:t>
            </a:r>
            <a:br>
              <a:rPr lang="ru-RU" dirty="0" smtClean="0"/>
            </a:br>
            <a:r>
              <a:rPr lang="ru-RU" dirty="0" smtClean="0"/>
              <a:t>для продажи с возможностью использования под жилье</a:t>
            </a:r>
            <a:endParaRPr lang="ru-RU" dirty="0"/>
          </a:p>
        </p:txBody>
      </p:sp>
      <p:pic>
        <p:nvPicPr>
          <p:cNvPr id="6" name="Рисунок 5" descr="Логотип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2123788" y="5376849"/>
            <a:ext cx="2696777" cy="4286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24035" y="5816979"/>
            <a:ext cx="344677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Информация носит справочный характер.</a:t>
            </a:r>
          </a:p>
          <a:p>
            <a:r>
              <a:rPr lang="ru-RU" sz="1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Подробная информация на сайте </a:t>
            </a:r>
            <a:r>
              <a:rPr lang="en-US" sz="1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7"/>
              </a:rPr>
              <a:t>www.minoblim.by</a:t>
            </a:r>
            <a:endParaRPr lang="ru-RU" sz="11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Тел. (8017) 516-80-54, 500-47-10, 516-80-55</a:t>
            </a:r>
          </a:p>
        </p:txBody>
      </p:sp>
      <p:pic>
        <p:nvPicPr>
          <p:cNvPr id="4" name="03. Lif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8">
                  <p14:fade out="2500"/>
                </p14:media>
              </p:ext>
            </p:extLst>
          </p:nvPr>
        </p:nvPicPr>
        <p:blipFill>
          <a:blip r:embed="rId9" cstate="email"/>
          <a:stretch>
            <a:fillRect/>
          </a:stretch>
        </p:blipFill>
        <p:spPr>
          <a:xfrm>
            <a:off x="4861212" y="5376849"/>
            <a:ext cx="609600" cy="609600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A63BD-57A8-4EA5-87B9-B72FD17870DC}" type="slidenum">
              <a:rPr lang="ru-RU" smtClean="0">
                <a:solidFill>
                  <a:srgbClr val="D34817">
                    <a:shade val="75000"/>
                  </a:srgbClr>
                </a:solidFill>
              </a:rPr>
              <a:pPr/>
              <a:t>1</a:t>
            </a:fld>
            <a:endParaRPr lang="ru-RU">
              <a:solidFill>
                <a:srgbClr val="D34817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327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54215674"/>
              </p:ext>
            </p:extLst>
          </p:nvPr>
        </p:nvGraphicFramePr>
        <p:xfrm>
          <a:off x="5343970" y="1101098"/>
          <a:ext cx="6637234" cy="561974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434083">
                  <a:extLst>
                    <a:ext uri="{9D8B030D-6E8A-4147-A177-3AD203B41FA5}">
                      <a16:colId xmlns:a16="http://schemas.microsoft.com/office/drawing/2014/main" xmlns="" val="2278111558"/>
                    </a:ext>
                  </a:extLst>
                </a:gridCol>
                <a:gridCol w="5203151">
                  <a:extLst>
                    <a:ext uri="{9D8B030D-6E8A-4147-A177-3AD203B41FA5}">
                      <a16:colId xmlns:a16="http://schemas.microsoft.com/office/drawing/2014/main" xmlns="" val="575692214"/>
                    </a:ext>
                  </a:extLst>
                </a:gridCol>
              </a:tblGrid>
              <a:tr h="1461012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Сведения о  недвижимом имуществе 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Недвижимое имущество: капитальное строение (инв. № 632/С-28791) – одноэтажное здание клуба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пристройкой, общая площадь 101,7 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1964 года постройки, фундамент – бутобетон, стены – блоки газосиликатные, оштукатурено и окрашено, перегородки – блоки газосиликатные, перекрытия – железобетон, дерево, крыша – лист асбестоцементный. Принадлежности: уборная, сарай, дорожка, два забора. 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22022944"/>
                  </a:ext>
                </a:extLst>
              </a:tr>
              <a:tr h="2697718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Информация о земельном участке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</a:pP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Земельный участок площадью 0,1114 га. Целевое назначение: земельный участок для обслуживания здания сельского клуба. Введены ограничения в использовании земельного участка в связи с расположением на природных территориях, подлежащих специальной охране (в </a:t>
                      </a:r>
                      <a:r>
                        <a:rPr kumimoji="0" lang="ru-RU" sz="12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водоохранных</a:t>
                      </a: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зонах рек, водоема), части земельного участка площадью </a:t>
                      </a:r>
                      <a:b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0,0023 га – в охранных зонах электрических сетей. </a:t>
                      </a:r>
                    </a:p>
                    <a:p>
                      <a:pPr algn="l">
                        <a:spcBef>
                          <a:spcPts val="600"/>
                        </a:spcBef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аренды земельного участка – 50 лет.</a:t>
                      </a:r>
                    </a:p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установленном порядке предоставляется возможность изменения целевого назначения земельного участка и использование его для размещения административных, общественных и жилых зданий, торговых объектов, объектов по оказанию услуг, предприятий по обслуживанию населения и других производств, размещение которых допускается в зоне жилой застройки.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3762531"/>
                  </a:ext>
                </a:extLst>
              </a:tr>
              <a:tr h="913132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Начальная цена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продажи,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47 740,00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89004029"/>
                  </a:ext>
                </a:extLst>
              </a:tr>
              <a:tr h="547880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Продавец 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идеологической работы, культуры и по делам молодежи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Воложинского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районного исполнительного комитета,  тел. (801772) 55545, 55031.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54413755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748818" y="242584"/>
            <a:ext cx="49710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Минская область, </a:t>
            </a:r>
            <a:r>
              <a:rPr lang="ru-RU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Воложинский</a:t>
            </a:r>
            <a:r>
              <a:rPr lang="ru-RU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район, </a:t>
            </a:r>
            <a:br>
              <a:rPr lang="ru-RU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</a:t>
            </a:r>
            <a:r>
              <a:rPr lang="ru-RU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Городьки</a:t>
            </a:r>
            <a:r>
              <a:rPr lang="ru-RU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ул. Молодежная, 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34237" y="242584"/>
            <a:ext cx="3914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0000">
              <a:tabLst>
                <a:tab pos="180000" algn="l"/>
              </a:tabLs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Расстояние от:	г. Минска – 90 км</a:t>
            </a:r>
          </a:p>
          <a:p>
            <a:pPr defTabSz="180000">
              <a:tabLst>
                <a:tab pos="180000" algn="l"/>
              </a:tabLs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			г.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Воложина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17 км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6374" y="1101098"/>
            <a:ext cx="5019231" cy="27359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6373" y="3837063"/>
            <a:ext cx="5019231" cy="2845748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3046746" y="5759865"/>
            <a:ext cx="541861" cy="253898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135561" y="4264750"/>
            <a:ext cx="1453046" cy="448628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A63BD-57A8-4EA5-87B9-B72FD17870DC}" type="slidenum">
              <a:rPr lang="ru-RU" smtClean="0">
                <a:solidFill>
                  <a:srgbClr val="D34817">
                    <a:shade val="75000"/>
                  </a:srgbClr>
                </a:solidFill>
              </a:rPr>
              <a:pPr/>
              <a:t>10</a:t>
            </a:fld>
            <a:endParaRPr lang="ru-RU">
              <a:solidFill>
                <a:srgbClr val="D34817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6439648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50524010"/>
              </p:ext>
            </p:extLst>
          </p:nvPr>
        </p:nvGraphicFramePr>
        <p:xfrm>
          <a:off x="5335424" y="1097800"/>
          <a:ext cx="6517593" cy="556792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408233">
                  <a:extLst>
                    <a:ext uri="{9D8B030D-6E8A-4147-A177-3AD203B41FA5}">
                      <a16:colId xmlns:a16="http://schemas.microsoft.com/office/drawing/2014/main" xmlns="" val="2935071893"/>
                    </a:ext>
                  </a:extLst>
                </a:gridCol>
                <a:gridCol w="5109360">
                  <a:extLst>
                    <a:ext uri="{9D8B030D-6E8A-4147-A177-3AD203B41FA5}">
                      <a16:colId xmlns:a16="http://schemas.microsoft.com/office/drawing/2014/main" xmlns="" val="1941175267"/>
                    </a:ext>
                  </a:extLst>
                </a:gridCol>
              </a:tblGrid>
              <a:tr h="1763235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Сведения о недвижимом имуществе 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Недвижимое имущество: капитальное строение (инв. № 620/С-21797) – одноэтажное здание магазина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пристройкой, общая площадь 41,5 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1975 года постройки, фундамент – бутобетон, стены – бревно, обшивка, перегородки  – доска, перекрытия – дерево, крыша – асбестоцементный волнистый лист. Принадлежности: сарай, сарай пристройка. 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0023916"/>
                  </a:ext>
                </a:extLst>
              </a:tr>
              <a:tr h="2262818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Информация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земельном участке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</a:pP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Земельный участок площадью 0,0963 га. Целевое назначение: земельный участок для обслуживания магазина в деревне </a:t>
                      </a:r>
                      <a:r>
                        <a:rPr kumimoji="0" lang="ru-RU" sz="12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Ковшово</a:t>
                      </a: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</a:p>
                    <a:p>
                      <a:pPr algn="l">
                        <a:spcBef>
                          <a:spcPts val="600"/>
                        </a:spcBef>
                      </a:pP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Срок </a:t>
                      </a:r>
                      <a:r>
                        <a:rPr kumimoji="0" lang="ru-RU" sz="12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аренды земельного участка – 99 лет.</a:t>
                      </a:r>
                    </a:p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установленном порядке предоставляется возможность изменения целевого назначения земельного участка и использование его для  размещения жилой застройки, зданий по оказанию услуг населению, объектов торговли, административных зданий.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00847539"/>
                  </a:ext>
                </a:extLst>
              </a:tr>
              <a:tr h="836574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Начальная цена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продажи,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8 100,00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75151919"/>
                  </a:ext>
                </a:extLst>
              </a:tr>
              <a:tr h="705294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Продавец 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Коммунальное сельскохозяйственное унитарное предприятие «</a:t>
                      </a:r>
                      <a:r>
                        <a:rPr lang="ru-RU" sz="1200" b="0" spc="-1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Путчино</a:t>
                      </a:r>
                      <a:r>
                        <a:rPr lang="ru-RU" sz="1200" b="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 </a:t>
                      </a:r>
                      <a:br>
                        <a:rPr lang="ru-RU" sz="1200" b="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тел. (801716) 73764, 96624.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81638644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740131" y="221319"/>
            <a:ext cx="49710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Минская область,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Дзержинский район,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Ковшово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ул. Центральная, 33</a:t>
            </a:r>
            <a:endParaRPr lang="ru-RU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37679" y="242584"/>
            <a:ext cx="4119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0000">
              <a:tabLst>
                <a:tab pos="180000" algn="l"/>
              </a:tabLs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Расстояние от:	г. Минска – 48 км</a:t>
            </a:r>
          </a:p>
          <a:p>
            <a:pPr defTabSz="180000">
              <a:tabLst>
                <a:tab pos="180000" algn="l"/>
              </a:tabLs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			г. Дзержинска – 24 км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6374" y="1097800"/>
            <a:ext cx="5027167" cy="26864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6374" y="3784204"/>
            <a:ext cx="5027167" cy="2881517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1740130" y="6120629"/>
            <a:ext cx="567233" cy="349979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373768" y="4014354"/>
            <a:ext cx="933596" cy="394141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A63BD-57A8-4EA5-87B9-B72FD17870DC}" type="slidenum">
              <a:rPr lang="ru-RU" smtClean="0">
                <a:solidFill>
                  <a:srgbClr val="D34817">
                    <a:shade val="75000"/>
                  </a:srgbClr>
                </a:solidFill>
              </a:rPr>
              <a:pPr/>
              <a:t>11</a:t>
            </a:fld>
            <a:endParaRPr lang="ru-RU">
              <a:solidFill>
                <a:srgbClr val="D34817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8385779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68226266"/>
              </p:ext>
            </p:extLst>
          </p:nvPr>
        </p:nvGraphicFramePr>
        <p:xfrm>
          <a:off x="5335424" y="1093860"/>
          <a:ext cx="6543230" cy="562697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413773">
                  <a:extLst>
                    <a:ext uri="{9D8B030D-6E8A-4147-A177-3AD203B41FA5}">
                      <a16:colId xmlns:a16="http://schemas.microsoft.com/office/drawing/2014/main" xmlns="" val="3685553305"/>
                    </a:ext>
                  </a:extLst>
                </a:gridCol>
                <a:gridCol w="5129457">
                  <a:extLst>
                    <a:ext uri="{9D8B030D-6E8A-4147-A177-3AD203B41FA5}">
                      <a16:colId xmlns:a16="http://schemas.microsoft.com/office/drawing/2014/main" xmlns="" val="2431482558"/>
                    </a:ext>
                  </a:extLst>
                </a:gridCol>
              </a:tblGrid>
              <a:tr h="1655493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Сведения о недвижимом имуществе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Недвижимое имущество: капитальное строение (инв. № 641/С-9261) – одноэтажное здание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Мостиловичской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сельской библиотеки с холодной пристройкой и террасой, общая площадь 128,5 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1994 года постройки, фундамент – бутобетон, стены блочные, облицованы кирпичом, перегородки блочные, кирпичные, чердачное перекрытие деревянное, крыша – шифер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66813486"/>
                  </a:ext>
                </a:extLst>
              </a:tr>
              <a:tr h="2961356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Информация о земельном участке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</a:pP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Земельный участок площадью 0,1003 га. Целевое назначение: земельный участок для строительства и обслуживания здания </a:t>
                      </a:r>
                      <a:r>
                        <a:rPr kumimoji="0" lang="ru-RU" sz="12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Мостиловичской</a:t>
                      </a: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сельской библиотеки. </a:t>
                      </a:r>
                    </a:p>
                    <a:p>
                      <a:pPr algn="l">
                        <a:spcBef>
                          <a:spcPts val="600"/>
                        </a:spcBef>
                      </a:pP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Срок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аренды земельного участка – 50 лет.</a:t>
                      </a:r>
                    </a:p>
                    <a:p>
                      <a:pPr algn="l">
                        <a:spcBef>
                          <a:spcPts val="600"/>
                        </a:spcBef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установленном порядке предоставляется возможность изменения целевого назначения земельного участка и использование его для: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размещения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объектов усадебной застройки (строительства и обслуживания жилого дома) с объектами обслуживания;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размещения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объектов административного назначения;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размещения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объектов розничной торговли;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размещения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объектов общественного питания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размещения объектов гостиничного назначения;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размещения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объектов физкультурно-оздоровительного назначения;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размещения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объектов бытового обслуживания населения;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размещения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объектов иного назначения.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90683186"/>
                  </a:ext>
                </a:extLst>
              </a:tr>
              <a:tr h="505065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Начальная цена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продажи,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17 700,00</a:t>
                      </a: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ru-RU" sz="12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Начальная цена понижена на 50 %</a:t>
                      </a:r>
                      <a:endParaRPr lang="ru-RU" sz="12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44994813"/>
                  </a:ext>
                </a:extLst>
              </a:tr>
              <a:tr h="505065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Продавец 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идеологической работы, культуры и по делам молодежи Клецкого районного исполнительного комитета,  тел. (801793) 68215, 50638.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01378987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945372" y="271523"/>
            <a:ext cx="49710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Минская область,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Клецкий район,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Мостиловичи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ул.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Заслонова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32</a:t>
            </a:r>
            <a:endParaRPr lang="ru-RU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11151" y="242584"/>
            <a:ext cx="3832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0000">
              <a:tabLst>
                <a:tab pos="180000" algn="l"/>
              </a:tabLs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Расстояние от:	г. Минска – 150 км</a:t>
            </a:r>
          </a:p>
          <a:p>
            <a:pPr defTabSz="180000">
              <a:tabLst>
                <a:tab pos="180000" algn="l"/>
              </a:tabLs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			г. Клецка – 12 км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7469" y="1098036"/>
            <a:ext cx="4899589" cy="27390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67469" y="3837064"/>
            <a:ext cx="4899589" cy="2922658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3332939" y="4247721"/>
            <a:ext cx="365256" cy="324279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336644" y="5637769"/>
            <a:ext cx="1158586" cy="566478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A63BD-57A8-4EA5-87B9-B72FD17870DC}" type="slidenum">
              <a:rPr lang="ru-RU" smtClean="0">
                <a:solidFill>
                  <a:srgbClr val="D34817">
                    <a:shade val="75000"/>
                  </a:srgbClr>
                </a:solidFill>
              </a:rPr>
              <a:pPr/>
              <a:t>12</a:t>
            </a:fld>
            <a:endParaRPr lang="ru-RU">
              <a:solidFill>
                <a:srgbClr val="D34817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5777274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3375715"/>
              </p:ext>
            </p:extLst>
          </p:nvPr>
        </p:nvGraphicFramePr>
        <p:xfrm>
          <a:off x="5326879" y="1091391"/>
          <a:ext cx="6500500" cy="567687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404540">
                  <a:extLst>
                    <a:ext uri="{9D8B030D-6E8A-4147-A177-3AD203B41FA5}">
                      <a16:colId xmlns:a16="http://schemas.microsoft.com/office/drawing/2014/main" xmlns="" val="10516704"/>
                    </a:ext>
                  </a:extLst>
                </a:gridCol>
                <a:gridCol w="5095960">
                  <a:extLst>
                    <a:ext uri="{9D8B030D-6E8A-4147-A177-3AD203B41FA5}">
                      <a16:colId xmlns:a16="http://schemas.microsoft.com/office/drawing/2014/main" xmlns="" val="1503953970"/>
                    </a:ext>
                  </a:extLst>
                </a:gridCol>
              </a:tblGrid>
              <a:tr h="2025949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Сведения о недвижимом имуществе 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Недвижимое имущество: капитальное строение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инв. № </a:t>
                      </a:r>
                      <a:r>
                        <a:rPr lang="ru-RU" sz="1200" b="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601/С-29139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– одноэтажное здание сельского дома культуры с двумя пристройками и навесом, общая площадь 300,8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1948 года постройки, фундамент – бутобетон, столбы кирпичные, стены – бревно, облицовка силикатным камнем, перекрытия – древесноволокнистые плиты (ДВП), дерево, крыша – асбестоцементный волнистый лист. Принадлежности: сарай.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82129799"/>
                  </a:ext>
                </a:extLst>
              </a:tr>
              <a:tr h="2131467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Информация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земельном участке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</a:pP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Земельный участок площадью 0,8450 га. Целевое назначение: земельный участок для обслуживания здания сельского дома культуры. </a:t>
                      </a:r>
                    </a:p>
                    <a:p>
                      <a:pPr algn="l">
                        <a:spcBef>
                          <a:spcPts val="600"/>
                        </a:spcBef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аренды земельного участка – 20 лет.</a:t>
                      </a:r>
                    </a:p>
                    <a:p>
                      <a:pPr algn="l">
                        <a:spcBef>
                          <a:spcPts val="600"/>
                        </a:spcBef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установленном порядке предоставляется возможность изменения целевого назначения земельного участка и использование его для размещения производственных объектов и складских помещений, размещение объектов торговли и жилья по согласованию с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Логойским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районным исполнительным комитетом.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86585721"/>
                  </a:ext>
                </a:extLst>
              </a:tr>
              <a:tr h="759731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Начальная цена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продажи,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16 140,00</a:t>
                      </a: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ru-RU" sz="12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Начальная цена понижена на 80 %</a:t>
                      </a:r>
                      <a:endParaRPr lang="ru-RU" sz="12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24905646"/>
                  </a:ext>
                </a:extLst>
              </a:tr>
              <a:tr h="759731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Продавец 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идеологической работы, культуры и по делам молодежи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Логойского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районного исполнительного комитета, тел. (8 01774) 55192, 20616.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9236537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663361" y="242583"/>
            <a:ext cx="49710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Минская область,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Логойский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район,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Жестиное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ул. Центральная, 25</a:t>
            </a:r>
            <a:endParaRPr lang="ru-RU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11151" y="242584"/>
            <a:ext cx="3832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0000">
              <a:tabLst>
                <a:tab pos="180000" algn="l"/>
              </a:tabLs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Расстояние от:	г. Минска – 81 км</a:t>
            </a:r>
          </a:p>
          <a:p>
            <a:pPr defTabSz="180000">
              <a:tabLst>
                <a:tab pos="180000" algn="l"/>
              </a:tabLs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			г. Логойска – 42 км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0736" y="1102618"/>
            <a:ext cx="5019231" cy="27429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0736" y="3845609"/>
            <a:ext cx="5019231" cy="2922662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2534934" y="6349526"/>
            <a:ext cx="515915" cy="290557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497590" y="4080576"/>
            <a:ext cx="1091644" cy="410200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A63BD-57A8-4EA5-87B9-B72FD17870DC}" type="slidenum">
              <a:rPr lang="ru-RU" smtClean="0">
                <a:solidFill>
                  <a:srgbClr val="D34817">
                    <a:shade val="75000"/>
                  </a:srgbClr>
                </a:solidFill>
              </a:rPr>
              <a:pPr/>
              <a:t>13</a:t>
            </a:fld>
            <a:endParaRPr lang="ru-RU">
              <a:solidFill>
                <a:srgbClr val="D34817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8794621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97540285"/>
              </p:ext>
            </p:extLst>
          </p:nvPr>
        </p:nvGraphicFramePr>
        <p:xfrm>
          <a:off x="5343970" y="1087473"/>
          <a:ext cx="6397951" cy="563806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382383">
                  <a:extLst>
                    <a:ext uri="{9D8B030D-6E8A-4147-A177-3AD203B41FA5}">
                      <a16:colId xmlns:a16="http://schemas.microsoft.com/office/drawing/2014/main" xmlns="" val="638212916"/>
                    </a:ext>
                  </a:extLst>
                </a:gridCol>
                <a:gridCol w="5015568">
                  <a:extLst>
                    <a:ext uri="{9D8B030D-6E8A-4147-A177-3AD203B41FA5}">
                      <a16:colId xmlns:a16="http://schemas.microsoft.com/office/drawing/2014/main" xmlns="" val="1937429781"/>
                    </a:ext>
                  </a:extLst>
                </a:gridCol>
              </a:tblGrid>
              <a:tr h="1728458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Сведения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недвижимом имуществе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Недвижимое имущество: капитальное строение (инв. № 601/С-24248) – одноэтажное здание детского сада с крыльцами, общая площадь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305,1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1976 года постройки, фундамент бутобетонный, стены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перегородки кирпичные, чердачные перекрытия – железобетонные плиты, крыша совмещенная с рулонным покрытием. Принадлежности: сарай, беседка, дорожки, ограждение.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71375944"/>
                  </a:ext>
                </a:extLst>
              </a:tr>
              <a:tr h="2428072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Информация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земельном участке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Земельный участок площадью 0,4580 га. Целевое назначение: земельный участок для обслуживания здания детского сада.  </a:t>
                      </a:r>
                    </a:p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Срок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аренды земельного участка – 50 лет.</a:t>
                      </a:r>
                    </a:p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установленном порядке предоставляется возможность изменения целевого назначения земельного участка и использование его для размещения объектов социального назначения, производственных объектов и складских помещений, размещения объектов торговли и жилья по согласованию с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Логойским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районным исполнительным комитетом.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4303743"/>
                  </a:ext>
                </a:extLst>
              </a:tr>
              <a:tr h="740768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Начальная цена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продажи,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15 520,00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Начальная цена понижена на 80 %</a:t>
                      </a:r>
                      <a:endParaRPr lang="ru-RU" sz="12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808745537"/>
                  </a:ext>
                </a:extLst>
              </a:tr>
              <a:tr h="740768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Продавец 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по образованию, спорту и туризму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Логойского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районного исполнительного комитета, тел. (801774) 54343, 55345.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857428700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902644" y="242583"/>
            <a:ext cx="49710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Минская область,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Логойский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район,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Хорошее, ул. Детсадовская, 2</a:t>
            </a:r>
            <a:endParaRPr lang="ru-RU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51329" y="242584"/>
            <a:ext cx="3832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0000">
              <a:tabLst>
                <a:tab pos="180000" algn="l"/>
              </a:tabLs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Расстояние от:	г. Минска – 86 км</a:t>
            </a:r>
          </a:p>
          <a:p>
            <a:pPr defTabSz="180000">
              <a:tabLst>
                <a:tab pos="180000" algn="l"/>
              </a:tabLs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			г. Логойска – 47 км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0378" y="1087473"/>
            <a:ext cx="4925227" cy="27501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0378" y="3837643"/>
            <a:ext cx="4925227" cy="2887897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2489043" y="4132282"/>
            <a:ext cx="1091645" cy="396987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651414" y="6434983"/>
            <a:ext cx="479197" cy="27603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A63BD-57A8-4EA5-87B9-B72FD17870DC}" type="slidenum">
              <a:rPr lang="ru-RU" smtClean="0">
                <a:solidFill>
                  <a:srgbClr val="D34817">
                    <a:shade val="75000"/>
                  </a:srgbClr>
                </a:solidFill>
              </a:rPr>
              <a:pPr/>
              <a:t>14</a:t>
            </a:fld>
            <a:endParaRPr lang="ru-RU">
              <a:solidFill>
                <a:srgbClr val="D34817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971384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6734" y="3922520"/>
            <a:ext cx="5076202" cy="2798319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31793832"/>
              </p:ext>
            </p:extLst>
          </p:nvPr>
        </p:nvGraphicFramePr>
        <p:xfrm>
          <a:off x="5306939" y="1082776"/>
          <a:ext cx="6705604" cy="553166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448857">
                  <a:extLst>
                    <a:ext uri="{9D8B030D-6E8A-4147-A177-3AD203B41FA5}">
                      <a16:colId xmlns:a16="http://schemas.microsoft.com/office/drawing/2014/main" xmlns="" val="638212916"/>
                    </a:ext>
                  </a:extLst>
                </a:gridCol>
                <a:gridCol w="5256747">
                  <a:extLst>
                    <a:ext uri="{9D8B030D-6E8A-4147-A177-3AD203B41FA5}">
                      <a16:colId xmlns:a16="http://schemas.microsoft.com/office/drawing/2014/main" xmlns="" val="1937429781"/>
                    </a:ext>
                  </a:extLst>
                </a:gridCol>
              </a:tblGrid>
              <a:tr h="1380883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Сведения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недвижимом имуществе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Недвижимое имущество: капитальное строение (инв. № 601/С-32849) – одно-двухэтажное здание бани общей площадью 441,7 </a:t>
                      </a:r>
                      <a:r>
                        <a:rPr kumimoji="0" lang="ru-RU" sz="12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1973 года постройки, фундамент – бутобетон, стены – кирпичи, отделка </a:t>
                      </a:r>
                      <a:r>
                        <a:rPr kumimoji="0" lang="ru-RU" sz="12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сайдингом</a:t>
                      </a: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перегородки – кирпичи, перекрытия – плита железобетонная, крыша – рулонные кровельные материалы на битуме, асбестоцементный волнистый лист. Принадлежности: площадка, дорожка, ограждение</a:t>
                      </a:r>
                      <a:endParaRPr kumimoji="0" lang="ru-RU" sz="12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71375944"/>
                  </a:ext>
                </a:extLst>
              </a:tr>
              <a:tr h="2967170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Информация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земельном участке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Земельный участок площадью 0,1576 га. Целевое назначение: земельный участок для строительства и обслуживания бани. Введены ограничения в использовании земельного участка в связи с расположением на природных территориях, подлежащих специальной охране (в зоне санитарной охраны водного объекта, используемого для  хозяйственно-питьевого водоснабжения, в зоне санитарной охраны в местах водозабора) и части земельного участка площадью 0,0074 га в связи с расположением в охранных зонах объектов газораспределительной системы.</a:t>
                      </a:r>
                    </a:p>
                    <a:p>
                      <a:pPr marL="0" algn="l" rtl="0" eaLnBrk="1" latinLnBrk="0" hangingPunct="1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Срок аренды земельного участка – 20 лет.</a:t>
                      </a:r>
                    </a:p>
                    <a:p>
                      <a:pPr marL="0" algn="l" rtl="0" eaLnBrk="1" latinLnBrk="0" hangingPunct="1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 установленном порядке предоставляется возможность изменения целевого назначения земельного участка и использование его для размещения объектов административно-хозяйственного назначения, производственных объектов и складских помещений, размещение объектов торговли и жилья по согласованию с </a:t>
                      </a:r>
                      <a:r>
                        <a:rPr kumimoji="0" lang="ru-RU" sz="12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Логойским</a:t>
                      </a: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районным исполнительным комитетом</a:t>
                      </a:r>
                      <a:endParaRPr kumimoji="0" lang="ru-RU" sz="12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4303743"/>
                  </a:ext>
                </a:extLst>
              </a:tr>
              <a:tr h="591808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Начальная цена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продажи,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196 400,00</a:t>
                      </a:r>
                      <a:endParaRPr kumimoji="0" lang="ru-RU" sz="12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808745537"/>
                  </a:ext>
                </a:extLst>
              </a:tr>
              <a:tr h="591808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Продавец 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Районное унитарное предприятие «</a:t>
                      </a:r>
                      <a:r>
                        <a:rPr kumimoji="0" lang="ru-RU" sz="12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Логойский</a:t>
                      </a: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2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комхоз</a:t>
                      </a: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», тел. (801774) 71357, 78411</a:t>
                      </a:r>
                      <a:endParaRPr kumimoji="0" lang="ru-RU" sz="12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857428700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902644" y="242583"/>
            <a:ext cx="49710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Минская область,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Логойский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район, </a:t>
            </a:r>
            <a:b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гп</a:t>
            </a:r>
            <a:r>
              <a:rPr lang="ru-RU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Плещеницы, ул. Военный Городок, 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51329" y="242584"/>
            <a:ext cx="3832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Расстояние от:	г. Минска –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71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км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								г. Логойска –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33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км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668507" y="4081006"/>
            <a:ext cx="809634" cy="396987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916336" y="6152974"/>
            <a:ext cx="479197" cy="27603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4A63BD-57A8-4EA5-87B9-B72FD17870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D34817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D34817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36734" y="1082775"/>
            <a:ext cx="5076202" cy="283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97745288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83547767"/>
              </p:ext>
            </p:extLst>
          </p:nvPr>
        </p:nvGraphicFramePr>
        <p:xfrm>
          <a:off x="5352516" y="1091461"/>
          <a:ext cx="6449226" cy="562553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393461">
                  <a:extLst>
                    <a:ext uri="{9D8B030D-6E8A-4147-A177-3AD203B41FA5}">
                      <a16:colId xmlns:a16="http://schemas.microsoft.com/office/drawing/2014/main" xmlns="" val="262708751"/>
                    </a:ext>
                  </a:extLst>
                </a:gridCol>
                <a:gridCol w="5055765">
                  <a:extLst>
                    <a:ext uri="{9D8B030D-6E8A-4147-A177-3AD203B41FA5}">
                      <a16:colId xmlns:a16="http://schemas.microsoft.com/office/drawing/2014/main" xmlns="" val="1495169995"/>
                    </a:ext>
                  </a:extLst>
                </a:gridCol>
              </a:tblGrid>
              <a:tr h="1534236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Сведения об имуществе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Имущество: капитальное строение (инв. № 630/С-74225) – одноэтажное здание библиотеки- филиала № 6 с двумя пристройками, общая площадь 98,4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1978 года постройки, фундамент – бетон, стены – бревно, обшивка деревом, перегородки – доска, перекрытия – дерево, крыша – асбестоцементный волнистый лист. Принадлежности: сарай, уборная, асфальтобетонная дорожка, забор (деревянный решетчатый на бетонных столбах); оборудование: 1 единица.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59425075"/>
                  </a:ext>
                </a:extLst>
              </a:tr>
              <a:tr h="2776237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Информация о земельном участке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Земельный участок площадью 0,0613 га. Целевое назначение: земельный участок для обслуживания библиотеки. </a:t>
                      </a:r>
                    </a:p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Срок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аренды земельного участка – 30 лет.</a:t>
                      </a:r>
                    </a:p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Разрешено после совершения необходимых действий в установленном законодательством порядке использовать земельный участок для размещения объектов усадебной застройки (строительства и обслуживания жилого дома,  обслуживания зарегистрированной организацией по государственной регистрации недвижимого имущества, прав на него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сделок с ним квартиры в блокированном жилом доме), объектов усадебной застройки (строительства и обслуживания жилого дома)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объектами обслуживания. 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91733936"/>
                  </a:ext>
                </a:extLst>
              </a:tr>
              <a:tr h="657530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Начальная цена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продажи,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26 393,58</a:t>
                      </a: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(в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имущество – 24 157,82 руб.,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право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заключения договора аренды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земельного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участка – 2 235,76 руб.).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61548011"/>
                  </a:ext>
                </a:extLst>
              </a:tr>
              <a:tr h="657530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Продавец имущества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идеологической работы, культуры и по делам молодежи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Молодечненского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районного исполнительного комитета, тел. 8 (0176) 771632, 770184.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53786855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030833" y="242583"/>
            <a:ext cx="37405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Минская область,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Молодечно,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Великосельская, 77</a:t>
            </a:r>
            <a:endParaRPr lang="ru-RU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61046" y="242582"/>
            <a:ext cx="3832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0000">
              <a:tabLst>
                <a:tab pos="180000" algn="l"/>
              </a:tabLs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Расстояние от:	г. Минска – 77 км</a:t>
            </a:r>
          </a:p>
          <a:p>
            <a:pPr defTabSz="180000">
              <a:tabLst>
                <a:tab pos="180000" algn="l"/>
              </a:tabLs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			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4561" y="1068797"/>
            <a:ext cx="4882498" cy="28363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4561" y="3931935"/>
            <a:ext cx="4882499" cy="2785058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3311001" y="4609429"/>
            <a:ext cx="1072992" cy="396987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84561" y="3931935"/>
            <a:ext cx="1422121" cy="3693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err="1"/>
              <a:t>г.Молодечно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A63BD-57A8-4EA5-87B9-B72FD17870DC}" type="slidenum">
              <a:rPr lang="ru-RU" smtClean="0">
                <a:solidFill>
                  <a:srgbClr val="D34817">
                    <a:shade val="75000"/>
                  </a:srgbClr>
                </a:solidFill>
              </a:rPr>
              <a:pPr/>
              <a:t>16</a:t>
            </a:fld>
            <a:endParaRPr lang="ru-RU">
              <a:solidFill>
                <a:srgbClr val="D34817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9598489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74859117"/>
              </p:ext>
            </p:extLst>
          </p:nvPr>
        </p:nvGraphicFramePr>
        <p:xfrm>
          <a:off x="5343970" y="1087130"/>
          <a:ext cx="6526138" cy="563370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410080">
                  <a:extLst>
                    <a:ext uri="{9D8B030D-6E8A-4147-A177-3AD203B41FA5}">
                      <a16:colId xmlns:a16="http://schemas.microsoft.com/office/drawing/2014/main" xmlns="" val="2157910231"/>
                    </a:ext>
                  </a:extLst>
                </a:gridCol>
                <a:gridCol w="5116058">
                  <a:extLst>
                    <a:ext uri="{9D8B030D-6E8A-4147-A177-3AD203B41FA5}">
                      <a16:colId xmlns:a16="http://schemas.microsoft.com/office/drawing/2014/main" xmlns="" val="265209047"/>
                    </a:ext>
                  </a:extLst>
                </a:gridCol>
              </a:tblGrid>
              <a:tr h="169342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Сведения о предмете аукциона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Недвижимое имущество: капитальное строение (инв. № 633/С-9887) – одно-трехэтажное здание специализированное для бытового обслуживания населения – общественно- бытовой корпус с подвалом, общая площадь 3671,8 кв.м, 1989 года постройки, фундамент – фундаментные блоки, стены – железобетонные панели, кирпичные,  перегородки  кирпичные, блочные, перекрытия – железобетонные плиты, крыша – гудрон совмещенный с чердачным перекрытием. 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68885228"/>
                  </a:ext>
                </a:extLst>
              </a:tr>
              <a:tr h="2974719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Информация о земельном участке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</a:pP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Земельный участок площадью 0,3554 га. Целевое назначение: земельный участок для строительства и обслуживания капитального строения (кирпичное здание общественно-бытового корпуса с подвалом инвентарный номер 633/С-9887). Введены ограничения в использовании части земельного участка площадью 0,0031 га в связи с нахождением в охранных зонах электрических сетей напряжением до 1000 вольт. </a:t>
                      </a:r>
                    </a:p>
                    <a:p>
                      <a:pPr algn="l">
                        <a:spcBef>
                          <a:spcPts val="600"/>
                        </a:spcBef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аренды земельного участка – 99 лет.</a:t>
                      </a:r>
                    </a:p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Разрешено в  установленном порядке использовать земельный участок для строительства и обслуживания капитального строения (кирпичное здание общественно-бытового корпуса с подвалом, инвентарный номер 633/С-9887) по ул. Парковой, д. 9 в д. Комарово, Свирского сельсовета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Мядельского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района Минской области, в качестве размещения объектов жилой многоквартирной, смешанной (общественно-жилой), общественной застройки.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64074226"/>
                  </a:ext>
                </a:extLst>
              </a:tr>
              <a:tr h="564476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Начальная цена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продажи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Одна</a:t>
                      </a:r>
                      <a:r>
                        <a:rPr lang="ru-RU" sz="1200" b="0" i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базовая величина на дату проведения аукциона</a:t>
                      </a:r>
                      <a:endParaRPr lang="ru-RU" sz="12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87941196"/>
                  </a:ext>
                </a:extLst>
              </a:tr>
              <a:tr h="401086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Продавец 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Учреждение образования «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Вилейский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государственный колледж»</a:t>
                      </a:r>
                      <a:r>
                        <a:rPr lang="ru-RU" sz="1200" b="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200" b="0" spc="-1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200" b="0" spc="-1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0" spc="-1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</a:t>
                      </a:r>
                      <a:r>
                        <a:rPr lang="ru-RU" sz="1200" b="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(801771) 53730.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76491575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711151" y="242584"/>
            <a:ext cx="3832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0000">
              <a:tabLst>
                <a:tab pos="180000" algn="l"/>
              </a:tabLs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Расстояние от:	г. Минска – 158 км</a:t>
            </a:r>
          </a:p>
          <a:p>
            <a:pPr defTabSz="180000">
              <a:tabLst>
                <a:tab pos="180000" algn="l"/>
              </a:tabLs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			г.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Мяделя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43 км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94099" y="205741"/>
            <a:ext cx="43302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Минская область,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Мядельский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район, д. Комарово, ул. Парковая, 9</a:t>
            </a:r>
            <a:endParaRPr lang="ru-RU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4381" y="1091504"/>
            <a:ext cx="4779948" cy="26344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4381" y="3819970"/>
            <a:ext cx="4779949" cy="2945792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4814131" y="4945166"/>
            <a:ext cx="410198" cy="347701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71932" y="4495089"/>
            <a:ext cx="1128681" cy="512747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A63BD-57A8-4EA5-87B9-B72FD17870DC}" type="slidenum">
              <a:rPr lang="ru-RU" smtClean="0">
                <a:solidFill>
                  <a:srgbClr val="D34817">
                    <a:shade val="75000"/>
                  </a:srgbClr>
                </a:solidFill>
              </a:rPr>
              <a:pPr/>
              <a:t>17</a:t>
            </a:fld>
            <a:endParaRPr lang="ru-RU">
              <a:solidFill>
                <a:srgbClr val="D34817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9662050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08093364"/>
              </p:ext>
            </p:extLst>
          </p:nvPr>
        </p:nvGraphicFramePr>
        <p:xfrm>
          <a:off x="5343974" y="1084269"/>
          <a:ext cx="6640762" cy="563657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434846">
                  <a:extLst>
                    <a:ext uri="{9D8B030D-6E8A-4147-A177-3AD203B41FA5}">
                      <a16:colId xmlns:a16="http://schemas.microsoft.com/office/drawing/2014/main" xmlns="" val="1776193105"/>
                    </a:ext>
                  </a:extLst>
                </a:gridCol>
                <a:gridCol w="5205916">
                  <a:extLst>
                    <a:ext uri="{9D8B030D-6E8A-4147-A177-3AD203B41FA5}">
                      <a16:colId xmlns:a16="http://schemas.microsoft.com/office/drawing/2014/main" xmlns="" val="2556476508"/>
                    </a:ext>
                  </a:extLst>
                </a:gridCol>
              </a:tblGrid>
              <a:tr h="1969432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Сведения о недвижимом</a:t>
                      </a: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имуществе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Недвижимое имущество: капитальное строение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инв. № 633/С-12514)</a:t>
                      </a:r>
                      <a:r>
                        <a:rPr lang="ru-RU" sz="1200" b="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одноэтажная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Черевковская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сельская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библиотека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культуры и свободного времени с двумя пристройками, общая площадь 237,9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1959 года постройки, фундамент ленточный бутобетонный, стены бревенчатые, перегородки бревенчатые, дощатые, чердачное перекрытие деревянное утепленное, крыша двускатная из асбестоцементных листов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деревянным стропилам с обрешеткой. Принадлежности: асфальтированное покрытие, покрытие бетонное (ступеньки центральные), покрытие бетонное (ступеньки боковые).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805747641"/>
                  </a:ext>
                </a:extLst>
              </a:tr>
              <a:tr h="2573010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Информация о земельном участке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</a:pP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Земельный участок площадью 0,1957 га. Целевое назначение: земельный участок для обслуживания зданий и сооружений </a:t>
                      </a:r>
                      <a:r>
                        <a:rPr kumimoji="0" lang="ru-RU" sz="12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Черевковской</a:t>
                      </a: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сельской библиотеки-Дома свободного времени. Введены ограничения </a:t>
                      </a:r>
                      <a:b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 использовании земельного участка в связи с расположением </a:t>
                      </a:r>
                      <a:b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kumimoji="0" lang="ru-RU" sz="12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водоохранной</a:t>
                      </a: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зоне озера Нарочь, части земельного участка площадью </a:t>
                      </a:r>
                      <a:b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0,011 га в связи с расположением в охранной зоне линии электропередачи напряжением до 1000 Вольт. </a:t>
                      </a:r>
                    </a:p>
                    <a:p>
                      <a:pPr algn="l">
                        <a:spcBef>
                          <a:spcPts val="600"/>
                        </a:spcBef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аренды земельного участка – 99 лет. </a:t>
                      </a:r>
                    </a:p>
                    <a:p>
                      <a:pPr algn="l">
                        <a:spcBef>
                          <a:spcPts val="600"/>
                        </a:spcBef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установленном порядке изменить целевое назначение земельного участка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использовать его для строительства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обслуживания одноквартирного жилого дома.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09617882"/>
                  </a:ext>
                </a:extLst>
              </a:tr>
              <a:tr h="656477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Начальная цена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продажи,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17 408,99</a:t>
                      </a: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ru-RU" sz="12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Начальная цена понижена на 50 %</a:t>
                      </a:r>
                      <a:endParaRPr lang="ru-RU" sz="12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32353314"/>
                  </a:ext>
                </a:extLst>
              </a:tr>
              <a:tr h="437651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Продавец 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идеологической работы, культуры и по делам молодежи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Мядельского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районного исполнительного комитета, тел. (801797) 55466.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58187822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911189" y="242584"/>
            <a:ext cx="49710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Минская область,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Мядельский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район,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Черевки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ул. Центральная, д. 61</a:t>
            </a:r>
            <a:endParaRPr lang="ru-RU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11151" y="242584"/>
            <a:ext cx="3832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0000">
              <a:tabLst>
                <a:tab pos="180000" algn="l"/>
              </a:tabLs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Расстояние от:	г. Минска – 145 км</a:t>
            </a:r>
          </a:p>
          <a:p>
            <a:pPr defTabSz="180000">
              <a:tabLst>
                <a:tab pos="180000" algn="l"/>
              </a:tabLs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			г.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Мяделя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15 км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8745" y="1084269"/>
            <a:ext cx="4805586" cy="26416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8745" y="3725967"/>
            <a:ext cx="4805585" cy="3033756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4225641" y="4890330"/>
            <a:ext cx="406180" cy="254238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271442" y="4348386"/>
            <a:ext cx="899048" cy="437260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A63BD-57A8-4EA5-87B9-B72FD17870DC}" type="slidenum">
              <a:rPr lang="ru-RU" smtClean="0">
                <a:solidFill>
                  <a:srgbClr val="D34817">
                    <a:shade val="75000"/>
                  </a:srgbClr>
                </a:solidFill>
              </a:rPr>
              <a:pPr/>
              <a:t>18</a:t>
            </a:fld>
            <a:endParaRPr lang="ru-RU">
              <a:solidFill>
                <a:srgbClr val="D34817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048384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77253039"/>
              </p:ext>
            </p:extLst>
          </p:nvPr>
        </p:nvGraphicFramePr>
        <p:xfrm>
          <a:off x="5352516" y="1096199"/>
          <a:ext cx="6483409" cy="562079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400847">
                  <a:extLst>
                    <a:ext uri="{9D8B030D-6E8A-4147-A177-3AD203B41FA5}">
                      <a16:colId xmlns:a16="http://schemas.microsoft.com/office/drawing/2014/main" xmlns="" val="934730647"/>
                    </a:ext>
                  </a:extLst>
                </a:gridCol>
                <a:gridCol w="5082562">
                  <a:extLst>
                    <a:ext uri="{9D8B030D-6E8A-4147-A177-3AD203B41FA5}">
                      <a16:colId xmlns:a16="http://schemas.microsoft.com/office/drawing/2014/main" xmlns="" val="1282963815"/>
                    </a:ext>
                  </a:extLst>
                </a:gridCol>
              </a:tblGrid>
              <a:tr h="1572117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Сведения о недвижимом имуществе 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Недвижимое имущество: капитальное строение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инв. № 633/С-14423) – одноэтажное здание библиотеки общей площадью 221,4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1969 года постройки, фундамент – бутобетон, стены – кирпич силикатный, перегородки – кирпич керамический, перекрытия – плита перекрытия железобетонная монолитная, крыша – рулонные кровельные материалы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битуме. Принадлежности: сарай, уборная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30389381"/>
                  </a:ext>
                </a:extLst>
              </a:tr>
              <a:tr h="2875029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Информация о земельном участке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</a:pP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Земельный участок площадью 0,2500 га. Целевое назначение: земельный участок для обслуживания зданий и сооружений библиотеки. Введены ограничения в использовании земельного участка в связи с расположением на природных территориях, подлежащих специальной охране </a:t>
                      </a:r>
                      <a:b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(в </a:t>
                      </a:r>
                      <a:r>
                        <a:rPr kumimoji="0" lang="ru-RU" sz="12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водоохранной</a:t>
                      </a: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зоне реки </a:t>
                      </a:r>
                      <a:r>
                        <a:rPr kumimoji="0" lang="ru-RU" sz="12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Узлянка</a:t>
                      </a: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). </a:t>
                      </a:r>
                    </a:p>
                    <a:p>
                      <a:pPr algn="l">
                        <a:spcBef>
                          <a:spcPts val="600"/>
                        </a:spcBef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аренды земельного участка – 99 лет.</a:t>
                      </a:r>
                    </a:p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Разрешено в установленном порядке использовать земельный участок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качестве размещения объектов гостиничного, оздоровительного, административного назначения, розничной, оптовой торговли, объектов общественного питания, бытового обслуживания населения, а также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размещения объектов усадебной застройки (строительства и обслуживания одноквартирного жилого дома).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64365484"/>
                  </a:ext>
                </a:extLst>
              </a:tr>
              <a:tr h="725593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Начальная цена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продажи,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15 584,48</a:t>
                      </a: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ru-RU" sz="12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Начальная цена </a:t>
                      </a:r>
                      <a:r>
                        <a:rPr lang="ru-RU" sz="12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понижена </a:t>
                      </a:r>
                      <a:r>
                        <a:rPr lang="ru-RU" sz="12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50 %</a:t>
                      </a:r>
                      <a:endParaRPr lang="ru-RU" sz="12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22241965"/>
                  </a:ext>
                </a:extLst>
              </a:tr>
              <a:tr h="448056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Продавец 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Сватковский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сельский исполнительный комитет,  тел. (801797) 38335, 38336, 55912.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10887651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714636" y="242584"/>
            <a:ext cx="4971020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Минская область, </a:t>
            </a:r>
            <a:r>
              <a:rPr lang="ru-RU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Мядельский</a:t>
            </a:r>
            <a:r>
              <a:rPr lang="ru-RU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район, 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Узла, ул. Центральная, д. 2</a:t>
            </a:r>
            <a:endParaRPr lang="ru-RU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11151" y="242584"/>
            <a:ext cx="3832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0000">
              <a:tabLst>
                <a:tab pos="180000" algn="l"/>
              </a:tabLs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Расстояние от:	г. Минска – 121 км</a:t>
            </a:r>
          </a:p>
          <a:p>
            <a:pPr defTabSz="180000">
              <a:tabLst>
                <a:tab pos="180000" algn="l"/>
              </a:tabLs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			г.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Мяделя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19 км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9104" y="1096201"/>
            <a:ext cx="4976502" cy="27025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9104" y="3798757"/>
            <a:ext cx="4976501" cy="2918238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2805867" y="4276504"/>
            <a:ext cx="509899" cy="269858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67366" y="5970663"/>
            <a:ext cx="903879" cy="437260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A63BD-57A8-4EA5-87B9-B72FD17870DC}" type="slidenum">
              <a:rPr lang="ru-RU" smtClean="0">
                <a:solidFill>
                  <a:srgbClr val="D34817">
                    <a:shade val="75000"/>
                  </a:srgbClr>
                </a:solidFill>
              </a:rPr>
              <a:pPr/>
              <a:t>19</a:t>
            </a:fld>
            <a:endParaRPr lang="ru-RU">
              <a:solidFill>
                <a:srgbClr val="D34817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1636776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64920" y="3811423"/>
            <a:ext cx="5002138" cy="2802381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80225052"/>
              </p:ext>
            </p:extLst>
          </p:nvPr>
        </p:nvGraphicFramePr>
        <p:xfrm>
          <a:off x="5335424" y="1088969"/>
          <a:ext cx="6628688" cy="551964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382362">
                  <a:extLst>
                    <a:ext uri="{9D8B030D-6E8A-4147-A177-3AD203B41FA5}">
                      <a16:colId xmlns:a16="http://schemas.microsoft.com/office/drawing/2014/main" xmlns="" val="3392822803"/>
                    </a:ext>
                  </a:extLst>
                </a:gridCol>
                <a:gridCol w="5246326">
                  <a:extLst>
                    <a:ext uri="{9D8B030D-6E8A-4147-A177-3AD203B41FA5}">
                      <a16:colId xmlns:a16="http://schemas.microsoft.com/office/drawing/2014/main" xmlns="" val="2274609524"/>
                    </a:ext>
                  </a:extLst>
                </a:gridCol>
              </a:tblGrid>
              <a:tr h="1672620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Сведения о недвижимом имуществе </a:t>
                      </a:r>
                      <a:endParaRPr lang="ru-RU" sz="12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r>
                        <a:rPr lang="ru-RU" sz="12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Недвижимое имущество: капитальное строение (инв. № 611/С-39609) – одноэтажное здание сельского дома культуры общей площадью 191,1 </a:t>
                      </a:r>
                      <a:r>
                        <a:rPr lang="ru-RU" sz="1200" b="0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2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1930 года постройки, фундамент – бутобетон, стены – бревно, облицовка керамическим кирпичом, перегородки – бревно, перекрытия – дерево, крыша – асбестоцементный волнистый лист. Принадлежности: уборная, покрытие, забор. </a:t>
                      </a:r>
                      <a:endParaRPr lang="ru-RU" sz="12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055292842"/>
                  </a:ext>
                </a:extLst>
              </a:tr>
              <a:tr h="2508932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Информация </a:t>
                      </a:r>
                      <a:r>
                        <a:rPr lang="ru-RU" sz="1200" b="0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1200" b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</a:t>
                      </a:r>
                      <a:r>
                        <a:rPr lang="ru-RU" sz="12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земельном участке</a:t>
                      </a:r>
                      <a:endParaRPr lang="ru-RU" sz="12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ru-RU" sz="1200" b="0" kern="120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Земельный участок площадью 0,1505 га. Целевое назначение: земельный участок для размещения объектов культурно-просветительного и зрелищного назначения (для обслуживания здания сельского Дома культуры). 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ru-RU" sz="1200" b="0" kern="120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Срок аренды земельного участка – 50 лет.</a:t>
                      </a:r>
                    </a:p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2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установленном порядке предоставляется возможность изменения целевого назначения земельного участка и использования его (для размещения производственных объектов, объектов бытового обслуживания населения, объектов для оказания туристических  услуг, складских помещений, объектов жилой застройки, объектов физкультурно-оздоровительного и спортивного назначения, ведения крестьянского (фермерского) хозяйства, объектов розничной торговли).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66157914"/>
                  </a:ext>
                </a:extLst>
              </a:tr>
              <a:tr h="669048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Начальная цена продажи, </a:t>
                      </a:r>
                      <a:r>
                        <a:rPr lang="ru-RU" sz="1200" b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  <a:endParaRPr lang="ru-RU" sz="12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75 100,00</a:t>
                      </a:r>
                      <a:endParaRPr lang="ru-RU" sz="12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36721799"/>
                  </a:ext>
                </a:extLst>
              </a:tr>
              <a:tr h="669048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Продавец </a:t>
                      </a:r>
                      <a:endParaRPr lang="ru-RU" sz="12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spc="-1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идеологической работы, культуры и по делам молодежи Березинского районного исполнительного комитета,  тел. (801715) 62511, 54677.</a:t>
                      </a:r>
                      <a:endParaRPr lang="ru-RU" sz="12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61339595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945367" y="221319"/>
            <a:ext cx="4971020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Минская область, Березинский район, </a:t>
            </a:r>
          </a:p>
          <a:p>
            <a:pPr algn="just"/>
            <a:r>
              <a:rPr lang="ru-RU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 Каменный Борок, ул. Центральная, 25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17145" y="242584"/>
            <a:ext cx="3832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0000">
              <a:tabLst>
                <a:tab pos="180000" algn="l"/>
              </a:tabLs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Расстояние от:	г. Минска – 125 км</a:t>
            </a:r>
          </a:p>
          <a:p>
            <a:pPr defTabSz="180000">
              <a:tabLst>
                <a:tab pos="180000" algn="l"/>
              </a:tabLs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			г. Березино – 20 км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4920" y="1165912"/>
            <a:ext cx="5002138" cy="2645511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776131" y="5892353"/>
            <a:ext cx="1069333" cy="448628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332042" y="3838571"/>
            <a:ext cx="473825" cy="325229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A63BD-57A8-4EA5-87B9-B72FD17870DC}" type="slidenum">
              <a:rPr lang="ru-RU" smtClean="0">
                <a:solidFill>
                  <a:srgbClr val="D34817">
                    <a:shade val="75000"/>
                  </a:srgbClr>
                </a:solidFill>
              </a:rPr>
              <a:pPr/>
              <a:t>2</a:t>
            </a:fld>
            <a:endParaRPr lang="ru-RU">
              <a:solidFill>
                <a:srgbClr val="D34817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9547826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0412652"/>
              </p:ext>
            </p:extLst>
          </p:nvPr>
        </p:nvGraphicFramePr>
        <p:xfrm>
          <a:off x="5343970" y="1093861"/>
          <a:ext cx="6500501" cy="560604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404541">
                  <a:extLst>
                    <a:ext uri="{9D8B030D-6E8A-4147-A177-3AD203B41FA5}">
                      <a16:colId xmlns:a16="http://schemas.microsoft.com/office/drawing/2014/main" xmlns="" val="185996289"/>
                    </a:ext>
                  </a:extLst>
                </a:gridCol>
                <a:gridCol w="5095960">
                  <a:extLst>
                    <a:ext uri="{9D8B030D-6E8A-4147-A177-3AD203B41FA5}">
                      <a16:colId xmlns:a16="http://schemas.microsoft.com/office/drawing/2014/main" xmlns="" val="4236795405"/>
                    </a:ext>
                  </a:extLst>
                </a:gridCol>
              </a:tblGrid>
              <a:tr h="1485513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Сведения о недвижимом имуществе 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Недвижимое имущество: капитальное строение (инв. № 622/С-41374) – одноэтажное здание клуба-библиотеки с тремя пристройками и крыльцом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навесом, общая площадь 221,2 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1985 года постройки, фундамент бутобетонный, стены бревенчатые, перегородки бревенчатые, чердачное перекрытие деревянное, крыша – шифер. Принадлежности: дорожка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70253440"/>
                  </a:ext>
                </a:extLst>
              </a:tr>
              <a:tr h="2422800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Информация о земельном участке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Земельный участок площадью 0,1192 га. Целевое назначение: земельный участок для содержания и обслуживания здания клуба-библиотеки. </a:t>
                      </a:r>
                    </a:p>
                    <a:p>
                      <a:pPr algn="l">
                        <a:spcBef>
                          <a:spcPts val="600"/>
                        </a:spcBef>
                      </a:pP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Срок </a:t>
                      </a:r>
                      <a:r>
                        <a:rPr kumimoji="0" lang="ru-RU" sz="12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аренды земельного участка – 20 лет.</a:t>
                      </a:r>
                    </a:p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ru-RU" sz="12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Разрешено в установленном законодательством порядке изменять целевое назначение земельного участка в случае изменения целевого назначения недвижимого имущества </a:t>
                      </a: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/>
                      </a:r>
                      <a:b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kumimoji="0" lang="ru-RU" sz="12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использовать его для размещения объектов административного назначения, здравоохранения и социальных услуг, розничной торговли, культурно-просветительного и зрелищного назначения, одноквартирного жилого дома, объектов иного назначения, размещение которых допускается в зоне жилой застройки.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2731339"/>
                  </a:ext>
                </a:extLst>
              </a:tr>
              <a:tr h="1061081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Начальная цена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продажи,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33 350,00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Начальная цена понижена на 50 %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09192725"/>
                  </a:ext>
                </a:extLst>
              </a:tr>
              <a:tr h="636648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Продавец 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идеологической работы, культуры и по делам молодежи </a:t>
                      </a:r>
                      <a:r>
                        <a:rPr lang="ru-RU" sz="1200" b="0" spc="-1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Столбцовского</a:t>
                      </a:r>
                      <a:r>
                        <a:rPr lang="ru-RU" sz="1200" b="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районного исполнительного комитета,  тел. (801717) 77407, 77406, </a:t>
                      </a:r>
                      <a:r>
                        <a:rPr lang="ru-RU" sz="1200" b="0" spc="-1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52107,</a:t>
                      </a:r>
                      <a:r>
                        <a:rPr lang="ru-RU" sz="1200" b="0" spc="-1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52106.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77655760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14476" y="211704"/>
            <a:ext cx="49710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Минская область,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Столбцовский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район,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Хотова, ул. Южная, 2А</a:t>
            </a:r>
            <a:endParaRPr lang="ru-RU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78137" y="329617"/>
            <a:ext cx="3832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0000">
              <a:tabLst>
                <a:tab pos="180000" algn="l"/>
              </a:tabLs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Расстояние от:	г. Минска – 81 км</a:t>
            </a:r>
          </a:p>
          <a:p>
            <a:pPr defTabSz="180000">
              <a:tabLst>
                <a:tab pos="180000" algn="l"/>
              </a:tabLs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			г. Столбцы – 41 км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4562" y="1093861"/>
            <a:ext cx="4891043" cy="28291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4562" y="3923037"/>
            <a:ext cx="4891044" cy="2776866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2113499" y="6358072"/>
            <a:ext cx="475875" cy="256375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663264" y="4493210"/>
            <a:ext cx="951749" cy="437260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A63BD-57A8-4EA5-87B9-B72FD17870DC}" type="slidenum">
              <a:rPr lang="ru-RU" smtClean="0">
                <a:solidFill>
                  <a:srgbClr val="D34817">
                    <a:shade val="75000"/>
                  </a:srgbClr>
                </a:solidFill>
              </a:rPr>
              <a:pPr/>
              <a:t>20</a:t>
            </a:fld>
            <a:endParaRPr lang="ru-RU">
              <a:solidFill>
                <a:srgbClr val="D34817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8275754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0452" y="211284"/>
            <a:ext cx="49710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Минская область,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Столбцовский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район,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Нивное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ул. Садовая, д. 27</a:t>
            </a:r>
            <a:endParaRPr lang="ru-RU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11151" y="242584"/>
            <a:ext cx="3832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0000">
              <a:tabLst>
                <a:tab pos="180000" algn="l"/>
              </a:tabLs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Расстояние от:	г. Минска – 93 км</a:t>
            </a:r>
          </a:p>
          <a:p>
            <a:pPr defTabSz="180000">
              <a:tabLst>
                <a:tab pos="180000" algn="l"/>
              </a:tabLs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			г. Столбцы – 38 км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10721751"/>
              </p:ext>
            </p:extLst>
          </p:nvPr>
        </p:nvGraphicFramePr>
        <p:xfrm>
          <a:off x="5343970" y="1093861"/>
          <a:ext cx="6568867" cy="562697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419312">
                  <a:extLst>
                    <a:ext uri="{9D8B030D-6E8A-4147-A177-3AD203B41FA5}">
                      <a16:colId xmlns:a16="http://schemas.microsoft.com/office/drawing/2014/main" xmlns="" val="185996289"/>
                    </a:ext>
                  </a:extLst>
                </a:gridCol>
                <a:gridCol w="5149555">
                  <a:extLst>
                    <a:ext uri="{9D8B030D-6E8A-4147-A177-3AD203B41FA5}">
                      <a16:colId xmlns:a16="http://schemas.microsoft.com/office/drawing/2014/main" xmlns="" val="4236795405"/>
                    </a:ext>
                  </a:extLst>
                </a:gridCol>
              </a:tblGrid>
              <a:tr h="1222618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Сведения о недвижимом имуществе 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Недвижимое имущество: капитальное строение (инв. № 622/С-41375) – одноэтажное здание сельского клуба с теневым навесом, общая площадь 246,8 </a:t>
                      </a:r>
                      <a:r>
                        <a:rPr kumimoji="0" lang="ru-RU" sz="12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1962 года постройки, фундамент – бутобетон, стены – кирпичи,  перегородки – доска, кирпичи, перекрытия – дерево, крыша – асбестоцементный волнистый лист. Принадлежности: сарай, уборная, дорожка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70253440"/>
                  </a:ext>
                </a:extLst>
              </a:tr>
              <a:tr h="2988622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Информация о земельном участке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270510" algn="l"/>
                        </a:tabLst>
                        <a:defRPr/>
                      </a:pP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Земельный участок площадью 0,2368 га. Целевое назначение: земельный участок для содержания и обслуживания здания сельского клуба. Введены ограничения в использовании части земельного участка площадью 0,0168 га в связи  с расположением в охранной зоне линий электрических сетей напряжением до 1000 В. </a:t>
                      </a:r>
                    </a:p>
                    <a:p>
                      <a:pPr marL="0" algn="l" rtl="0" eaLnBrk="1" latinLnBrk="0" hangingPunct="1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Срок аренды земельного участка – 20 лет.</a:t>
                      </a:r>
                    </a:p>
                    <a:p>
                      <a:pPr marL="0" algn="l" rtl="0" eaLnBrk="1" latinLnBrk="0" hangingPunct="1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Разрешено в установленном законодательством порядке изменять целевое назначение земельного участка в случае изменения целевого назначения недвижимого имущества и использовать его для размещения объектов административного назначения, здравоохранения и социальных услуг, розничной торговли, культурно-просветительного и зрелищного назначения, одноквартирного жилого дома, объектов иного назначения, размещение которых допускается в зоне жилой застройки.</a:t>
                      </a:r>
                      <a:endParaRPr kumimoji="0" lang="ru-RU" sz="12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2731339"/>
                  </a:ext>
                </a:extLst>
              </a:tr>
              <a:tr h="804429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Начальная цена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продажи,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119 000,00</a:t>
                      </a:r>
                      <a:endParaRPr kumimoji="0" lang="ru-RU" sz="12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09192725"/>
                  </a:ext>
                </a:extLst>
              </a:tr>
              <a:tr h="611309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Продавец 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Отдел идеологической работы, культуры и по делам молодежи </a:t>
                      </a:r>
                      <a:r>
                        <a:rPr kumimoji="0" lang="ru-RU" sz="12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Столбцовского</a:t>
                      </a: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районного исполнительного комитета, тел. (801717) 77407, 77406, 52107, 52106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77655760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41832" y="1093862"/>
            <a:ext cx="4919707" cy="27044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832" y="3798354"/>
            <a:ext cx="4919707" cy="2822056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2073465" y="3953351"/>
            <a:ext cx="934655" cy="437260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456456" y="6050422"/>
            <a:ext cx="511640" cy="279165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A63BD-57A8-4EA5-87B9-B72FD17870DC}" type="slidenum">
              <a:rPr lang="ru-RU" smtClean="0">
                <a:solidFill>
                  <a:srgbClr val="D34817">
                    <a:shade val="75000"/>
                  </a:srgbClr>
                </a:solidFill>
              </a:rPr>
              <a:pPr/>
              <a:t>21</a:t>
            </a:fld>
            <a:endParaRPr lang="ru-RU">
              <a:solidFill>
                <a:srgbClr val="D34817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9552193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14434591"/>
              </p:ext>
            </p:extLst>
          </p:nvPr>
        </p:nvGraphicFramePr>
        <p:xfrm>
          <a:off x="5343970" y="1085313"/>
          <a:ext cx="6534684" cy="557186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411927">
                  <a:extLst>
                    <a:ext uri="{9D8B030D-6E8A-4147-A177-3AD203B41FA5}">
                      <a16:colId xmlns:a16="http://schemas.microsoft.com/office/drawing/2014/main" xmlns="" val="2748160669"/>
                    </a:ext>
                  </a:extLst>
                </a:gridCol>
                <a:gridCol w="5122757">
                  <a:extLst>
                    <a:ext uri="{9D8B030D-6E8A-4147-A177-3AD203B41FA5}">
                      <a16:colId xmlns:a16="http://schemas.microsoft.com/office/drawing/2014/main" xmlns="" val="2612096492"/>
                    </a:ext>
                  </a:extLst>
                </a:gridCol>
              </a:tblGrid>
              <a:tr h="1560988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Сведения о недвижимом имуществе 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Недвижимое имущество: капитальное строение (инв. № 623/С-51173) – одноэтажное здание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Прусиновского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ФАПа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 теневым навесом, пристройкой и двумя крыльцами, общая площадь 93,6 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1986 года постройки, фундамент – бетон, стены и перегородки – кирпичи,  перекрытия – дерево, крыша – асбестоцементный волнистый лист. 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3470491"/>
                  </a:ext>
                </a:extLst>
              </a:tr>
              <a:tr h="2449884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Информация о земельном участке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Земельный участок площадью 0,1498 га. Целевое назначение: земельный участок для обслуживания </a:t>
                      </a:r>
                      <a:r>
                        <a:rPr kumimoji="0" lang="ru-RU" sz="12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ФАПа</a:t>
                      </a: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Введены ограничения в использовании части земельного участка площадью 0,0171 га в связи с расположением </a:t>
                      </a:r>
                      <a:b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 охранной зоне сетей и сооружений водоснабжения.</a:t>
                      </a:r>
                    </a:p>
                    <a:p>
                      <a:pPr algn="l">
                        <a:spcBef>
                          <a:spcPts val="600"/>
                        </a:spcBef>
                      </a:pP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Срок </a:t>
                      </a:r>
                      <a:r>
                        <a:rPr kumimoji="0" lang="ru-RU" sz="12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аренды земельного участка – 50 лет.</a:t>
                      </a:r>
                    </a:p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ru-RU" sz="12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 установленном порядке предоставляется возможность изменения целевого назначения земельного участка в случае изменения целевого назначения недвижимого имущества и использование его для административных, общественных, торговых, жилых объектов, предприятий по обслуживанию населения и других производств, размещение которых допускается в зоне жилой застройки.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10132202"/>
                  </a:ext>
                </a:extLst>
              </a:tr>
              <a:tr h="780494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Начальная цена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продажи,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19 400,00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94620367"/>
                  </a:ext>
                </a:extLst>
              </a:tr>
              <a:tr h="780494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Продавец 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Учреждение здравоохранения «</a:t>
                      </a:r>
                      <a:r>
                        <a:rPr lang="ru-RU" sz="1200" b="0" spc="-1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Узденская</a:t>
                      </a:r>
                      <a:r>
                        <a:rPr lang="ru-RU" sz="1200" b="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центральная районная больница»,  </a:t>
                      </a:r>
                      <a:r>
                        <a:rPr lang="ru-RU" sz="1200" b="0" spc="-1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200" b="0" spc="-1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0" spc="-1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</a:t>
                      </a:r>
                      <a:r>
                        <a:rPr lang="ru-RU" sz="1200" b="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(801718) 53576.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09683941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834277" y="242583"/>
            <a:ext cx="49710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Минская область,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Узденский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район,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Прусиново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ул. Школьная, 10</a:t>
            </a:r>
            <a:endParaRPr lang="ru-RU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11151" y="242584"/>
            <a:ext cx="3832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0000">
              <a:tabLst>
                <a:tab pos="180000" algn="l"/>
              </a:tabLs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Расстояние от:	г. Минска – 84 км</a:t>
            </a:r>
          </a:p>
          <a:p>
            <a:pPr defTabSz="180000">
              <a:tabLst>
                <a:tab pos="180000" algn="l"/>
              </a:tabLs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			г. Узды – 20 км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833" y="1085315"/>
            <a:ext cx="4916686" cy="26755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833" y="3760851"/>
            <a:ext cx="4916685" cy="2896322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4506482" y="5284148"/>
            <a:ext cx="364621" cy="240706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494505" y="5138870"/>
            <a:ext cx="889630" cy="437260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A63BD-57A8-4EA5-87B9-B72FD17870DC}" type="slidenum">
              <a:rPr lang="ru-RU" smtClean="0">
                <a:solidFill>
                  <a:srgbClr val="D34817">
                    <a:shade val="75000"/>
                  </a:srgbClr>
                </a:solidFill>
              </a:rPr>
              <a:pPr/>
              <a:t>22</a:t>
            </a:fld>
            <a:endParaRPr lang="ru-RU">
              <a:solidFill>
                <a:srgbClr val="D34817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9059130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9960707"/>
              </p:ext>
            </p:extLst>
          </p:nvPr>
        </p:nvGraphicFramePr>
        <p:xfrm>
          <a:off x="5343970" y="1103923"/>
          <a:ext cx="6466318" cy="555325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397155">
                  <a:extLst>
                    <a:ext uri="{9D8B030D-6E8A-4147-A177-3AD203B41FA5}">
                      <a16:colId xmlns:a16="http://schemas.microsoft.com/office/drawing/2014/main" xmlns="" val="2951319361"/>
                    </a:ext>
                  </a:extLst>
                </a:gridCol>
                <a:gridCol w="5069163">
                  <a:extLst>
                    <a:ext uri="{9D8B030D-6E8A-4147-A177-3AD203B41FA5}">
                      <a16:colId xmlns:a16="http://schemas.microsoft.com/office/drawing/2014/main" xmlns="" val="1680682075"/>
                    </a:ext>
                  </a:extLst>
                </a:gridCol>
              </a:tblGrid>
              <a:tr h="1557632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Сведения о недвижимом имуществе 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Недвижимое имущество: капитальное строение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инв. № 623/С-59266) – одноэтажное здание бани на 20 мест общей площадью 222,9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1978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года постройки, фундамент – бутобетон, стены – кирпич силикатный, оштукатурено и окрашено, перегородки – кирпич силикатный, перекрытия – плита перекрытия железобетонная сплошная, крыша –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асбестоцементный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волнистый лист. 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92561546"/>
                  </a:ext>
                </a:extLst>
              </a:tr>
              <a:tr h="2506568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Информация о земельном участке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Земельный участок площадью 0,2307 га. Целевое назначение: земельный участок для обслуживания здания бани на 20 мест. Введены ограничения </a:t>
                      </a:r>
                      <a:b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 использовании части земельного участка площадью 0,0109 га в связи </a:t>
                      </a:r>
                      <a:b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 расположением в охранных зонах электрических сетей напряжением </a:t>
                      </a:r>
                      <a:b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 1000 вольт. </a:t>
                      </a:r>
                    </a:p>
                    <a:p>
                      <a:pPr algn="l">
                        <a:spcBef>
                          <a:spcPts val="600"/>
                        </a:spcBef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аренды земельного участка – 50 лет.</a:t>
                      </a:r>
                    </a:p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установленном порядке предоставляется возможность  изменения целевого назначения земельного участка 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случае  изменения целевого назначения недвижимого имущества и использование  его для административных, общественных, торговых, жилых объектов, предприятий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обслуживанию населения и других производств, размещение которых  допускается в зоне жилой застройки.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73849922"/>
                  </a:ext>
                </a:extLst>
              </a:tr>
              <a:tr h="893430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Начальная цена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продажи,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77 200,00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44850676"/>
                  </a:ext>
                </a:extLst>
              </a:tr>
              <a:tr h="595620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Продавец 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Производственное районное унитарное предприятие «Экспериментальная база имени Котовского», 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 (801718) 49234, 49432.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80453981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834277" y="242373"/>
            <a:ext cx="49710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Минская область,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Узденский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район,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Дещенка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ул. Центральная, 5А</a:t>
            </a:r>
            <a:endParaRPr lang="ru-RU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11151" y="242584"/>
            <a:ext cx="3832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0000">
              <a:tabLst>
                <a:tab pos="180000" algn="l"/>
              </a:tabLs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Расстояние от:	г. Минска – 40 км</a:t>
            </a:r>
          </a:p>
          <a:p>
            <a:pPr defTabSz="180000">
              <a:tabLst>
                <a:tab pos="180000" algn="l"/>
              </a:tabLs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			г. Узды – 27 км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4562" y="1103924"/>
            <a:ext cx="4882498" cy="25964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4563" y="3700329"/>
            <a:ext cx="4882496" cy="2956844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1040850" y="5845322"/>
            <a:ext cx="420480" cy="290558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207521" y="4071171"/>
            <a:ext cx="1065375" cy="437260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A63BD-57A8-4EA5-87B9-B72FD17870DC}" type="slidenum">
              <a:rPr lang="ru-RU" smtClean="0">
                <a:solidFill>
                  <a:srgbClr val="D34817">
                    <a:shade val="75000"/>
                  </a:srgbClr>
                </a:solidFill>
              </a:rPr>
              <a:pPr/>
              <a:t>23</a:t>
            </a:fld>
            <a:endParaRPr lang="ru-RU">
              <a:solidFill>
                <a:srgbClr val="D34817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5876458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93464703"/>
              </p:ext>
            </p:extLst>
          </p:nvPr>
        </p:nvGraphicFramePr>
        <p:xfrm>
          <a:off x="5070505" y="1099820"/>
          <a:ext cx="6859424" cy="557276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482090">
                  <a:extLst>
                    <a:ext uri="{9D8B030D-6E8A-4147-A177-3AD203B41FA5}">
                      <a16:colId xmlns:a16="http://schemas.microsoft.com/office/drawing/2014/main" xmlns="" val="3556223622"/>
                    </a:ext>
                  </a:extLst>
                </a:gridCol>
                <a:gridCol w="5377334">
                  <a:extLst>
                    <a:ext uri="{9D8B030D-6E8A-4147-A177-3AD203B41FA5}">
                      <a16:colId xmlns:a16="http://schemas.microsoft.com/office/drawing/2014/main" xmlns="" val="1191142409"/>
                    </a:ext>
                  </a:extLst>
                </a:gridCol>
              </a:tblGrid>
              <a:tr h="3011885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Сведения об имуществе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spc="-1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вухэтажное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здание государственного учреждения образования «Учебно-педагогический комплекс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Гребенецкий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детский сад – базовая школа»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(инв. № 615/С-33231 с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подвалом, пристройкой и крыльцами, общая площадь 2834,3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1979 года постройки,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стены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перегородки кирпичные, перекрытия (междуэтажные и подвальные) железобетонные, крыша – рулонно-битумное покрытие. Принадлежности: сарай (48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), склад (54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), благоустройство (асфальтобетонное покрытие (1277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), ограждение: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металлическое (486,1 м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),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деревянное (304,5 м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), ворота.  Одноэтажное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здание котельной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(инв. № 615/С-33223) с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крыльцом, общая площадь 98,6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1980 года постройки,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стены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перегородки кирпичные,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перекрытие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железобетонное, крыша совмещенная с рулонным покрытием.  Принадлежности: дымовая труба, фундамент под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трубу, Теплотрасса  (инв. № 615/С-33233) протяженностью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 м, 1980 года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постройки. Водопровод (инв. № 615/С-33234) протяженностью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86,2 м, 1980 года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постройки. Канализация (инв. № 615/С-33230) протяженностью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318,5 м, 1980 года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постройки. Оборудование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6 единиц. 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67153138"/>
                  </a:ext>
                </a:extLst>
              </a:tr>
              <a:tr h="1714458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Информация о земельных участках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Земельные участки площадью 2,9939 и 0,2743 га. Срок аренды земельных участков –  50 лет.</a:t>
                      </a:r>
                    </a:p>
                    <a:p>
                      <a:pPr algn="l">
                        <a:lnSpc>
                          <a:spcPts val="13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Использовать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земельные участки для обслуживания объектов с возможным изменением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их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 назначения в установленном порядке – созданием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базе приобретенного имущества объектов общественного питания, социального, административно-хозяйственного, жилого и производственно-складского назначения, которые не являются источниками вредных веществ, шума и вибрации.  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33372318"/>
                  </a:ext>
                </a:extLst>
              </a:tr>
              <a:tr h="444832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Начальная цена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продажи,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113 865,81</a:t>
                      </a:r>
                    </a:p>
                    <a:p>
                      <a:pPr algn="l">
                        <a:lnSpc>
                          <a:spcPts val="1300"/>
                        </a:lnSpc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Начальная цена понижена на 80 %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48260366"/>
                  </a:ext>
                </a:extLst>
              </a:tr>
              <a:tr h="401585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Продавец 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по образованию, спорту и туризму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Червенского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районного исполнительного комитета, тел. (801714) 22346, 28683, 29152.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7412873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671906" y="245886"/>
            <a:ext cx="49710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00"/>
              </a:spcAft>
            </a:pPr>
            <a:r>
              <a:rPr lang="ru-RU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Минская область,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Червенский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район, д. 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Гребенец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ул. Центральная, 59.</a:t>
            </a: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71869" y="245885"/>
            <a:ext cx="3832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0000">
              <a:tabLst>
                <a:tab pos="180000" algn="l"/>
              </a:tabLs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Расстояние от:	г. Минска – 82 км</a:t>
            </a:r>
          </a:p>
          <a:p>
            <a:pPr defTabSz="180000">
              <a:tabLst>
                <a:tab pos="180000" algn="l"/>
              </a:tabLs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			г. Червеня – 14 км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7469" y="1099820"/>
            <a:ext cx="4617579" cy="28483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7469" y="3948157"/>
            <a:ext cx="4617579" cy="2724423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2003101" y="4245837"/>
            <a:ext cx="526453" cy="283433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94146" y="5802594"/>
            <a:ext cx="902736" cy="502780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A63BD-57A8-4EA5-87B9-B72FD17870DC}" type="slidenum">
              <a:rPr lang="ru-RU" smtClean="0">
                <a:solidFill>
                  <a:srgbClr val="D34817">
                    <a:shade val="75000"/>
                  </a:srgbClr>
                </a:solidFill>
              </a:rPr>
              <a:pPr/>
              <a:t>24</a:t>
            </a:fld>
            <a:endParaRPr lang="ru-RU">
              <a:solidFill>
                <a:srgbClr val="D34817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2148228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5101833"/>
              </p:ext>
            </p:extLst>
          </p:nvPr>
        </p:nvGraphicFramePr>
        <p:xfrm>
          <a:off x="5309786" y="1085865"/>
          <a:ext cx="6491955" cy="564342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387864">
                  <a:extLst>
                    <a:ext uri="{9D8B030D-6E8A-4147-A177-3AD203B41FA5}">
                      <a16:colId xmlns:a16="http://schemas.microsoft.com/office/drawing/2014/main" xmlns="" val="1282416205"/>
                    </a:ext>
                  </a:extLst>
                </a:gridCol>
                <a:gridCol w="5104091">
                  <a:extLst>
                    <a:ext uri="{9D8B030D-6E8A-4147-A177-3AD203B41FA5}">
                      <a16:colId xmlns:a16="http://schemas.microsoft.com/office/drawing/2014/main" xmlns="" val="3712503693"/>
                    </a:ext>
                  </a:extLst>
                </a:gridCol>
              </a:tblGrid>
              <a:tr h="1306124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Сведения о недвижимом имуществе </a:t>
                      </a:r>
                      <a:endParaRPr lang="ru-RU" sz="12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r>
                        <a:rPr lang="ru-RU" sz="12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Недвижимое имущество: капитальное строение (инв. № 611/С-37057) – одноэтажное здание </a:t>
                      </a:r>
                      <a:r>
                        <a:rPr lang="ru-RU" sz="1200" b="0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Михалевского</a:t>
                      </a:r>
                      <a:r>
                        <a:rPr lang="ru-RU" sz="12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сельского клуба-библиотеки с тремя пристройками, общая площадь 289,1 </a:t>
                      </a:r>
                      <a:r>
                        <a:rPr lang="ru-RU" sz="1200" b="0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2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1970 года постройки, фундамент – бутобетон, стены – кирпичи, бревно, облицовка керамическим кирпичом, перегородки – бревно, перекрытия – дерево, крыша – асбестоцементный волнистый лист. </a:t>
                      </a:r>
                      <a:endParaRPr lang="ru-RU" sz="12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72696603"/>
                  </a:ext>
                </a:extLst>
              </a:tr>
              <a:tr h="3229030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Информация о земельном участке</a:t>
                      </a:r>
                      <a:endParaRPr lang="ru-RU" sz="12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ru-RU" sz="1200" b="0" kern="120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Земельный участок площадью 0,1613 га. Целевое назначение: земельный участок для размещения объектов культурно-просветительного и зрелищного назначения (для обслуживания здания сельского Дома культуры).  Введены ограничения в использовании земельного участка </a:t>
                      </a:r>
                      <a:r>
                        <a:rPr kumimoji="0" lang="en-US" sz="1200" b="0" kern="120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/>
                      </a:r>
                      <a:br>
                        <a:rPr kumimoji="0" lang="en-US" sz="1200" b="0" kern="120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kumimoji="0" lang="ru-RU" sz="1200" b="0" kern="120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 связи с расположением на природных территориях, подлежащих специальной охране (в </a:t>
                      </a:r>
                      <a:r>
                        <a:rPr kumimoji="0" lang="ru-RU" sz="1200" b="0" kern="1200" dirty="0" err="1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водоохранной</a:t>
                      </a:r>
                      <a:r>
                        <a:rPr kumimoji="0" lang="ru-RU" sz="1200" b="0" kern="120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зоне  реки, водоема). 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ru-RU" sz="1200" b="0" kern="120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Срок аренды земельного участка – 50 лет.</a:t>
                      </a:r>
                    </a:p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2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установленном порядке предоставляется возможность изменения целевого назначения земельного участка и использования его (для размещения производственных объектов, объектов бытового обслуживания населения, </a:t>
                      </a:r>
                      <a:r>
                        <a:rPr lang="ru-RU" sz="1200" b="0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объектов </a:t>
                      </a:r>
                      <a:r>
                        <a:rPr lang="ru-RU" sz="12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оказания туристических  услуг, складских помещений, объектов жилой застройки, объектов </a:t>
                      </a:r>
                      <a:r>
                        <a:rPr lang="ru-RU" sz="1200" b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физкультурно-оздоровительного </a:t>
                      </a:r>
                      <a:r>
                        <a:rPr lang="ru-RU" sz="12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спортивного назначения, ведения крестьянского (фермерского) хозяйства, объектов розничной торговли).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24168402"/>
                  </a:ext>
                </a:extLst>
              </a:tr>
              <a:tr h="541591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Начальная цена </a:t>
                      </a:r>
                      <a:r>
                        <a:rPr lang="ru-RU" sz="1200" b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продажи, </a:t>
                      </a:r>
                      <a:r>
                        <a:rPr lang="ru-RU" sz="12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  <a:endParaRPr lang="ru-RU" sz="12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126 700,00</a:t>
                      </a:r>
                      <a:endParaRPr lang="ru-RU" sz="12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09160381"/>
                  </a:ext>
                </a:extLst>
              </a:tr>
              <a:tr h="566678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Продавец </a:t>
                      </a:r>
                      <a:endParaRPr lang="ru-RU" sz="12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spc="-1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идеологической работы, культуры и по делам молодежи Березинского районного исполнительного комитета,  </a:t>
                      </a:r>
                      <a:r>
                        <a:rPr lang="ru-RU" sz="1200" b="0" spc="-1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</a:t>
                      </a:r>
                      <a:r>
                        <a:rPr lang="ru-RU" sz="1200" b="0" spc="-1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(801715) 62511, 54677.</a:t>
                      </a:r>
                      <a:endParaRPr lang="ru-RU" sz="12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69377625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911188" y="242584"/>
            <a:ext cx="4971020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Минская область, Березинский район, </a:t>
            </a:r>
          </a:p>
          <a:p>
            <a:pPr algn="just"/>
            <a:r>
              <a:rPr lang="ru-RU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ru-RU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Михалево</a:t>
            </a:r>
            <a:r>
              <a:rPr lang="ru-RU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ул. Школьная, 25А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14042" y="281055"/>
            <a:ext cx="3832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0000">
              <a:tabLst>
                <a:tab pos="180000" algn="l"/>
              </a:tabLs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Расстояние от:	г. Минска – 112 км</a:t>
            </a:r>
          </a:p>
          <a:p>
            <a:pPr defTabSz="180000">
              <a:tabLst>
                <a:tab pos="180000" algn="l"/>
              </a:tabLs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			г. Березино – 17 км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3465" y="1141542"/>
            <a:ext cx="4976501" cy="26271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73465" y="3768696"/>
            <a:ext cx="4976501" cy="2960592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1776896" y="5999147"/>
            <a:ext cx="1077400" cy="418746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387122" y="3865567"/>
            <a:ext cx="545505" cy="287691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A63BD-57A8-4EA5-87B9-B72FD17870DC}" type="slidenum">
              <a:rPr lang="ru-RU" smtClean="0">
                <a:solidFill>
                  <a:srgbClr val="D34817">
                    <a:shade val="75000"/>
                  </a:srgbClr>
                </a:solidFill>
              </a:rPr>
              <a:pPr/>
              <a:t>3</a:t>
            </a:fld>
            <a:endParaRPr lang="ru-RU">
              <a:solidFill>
                <a:srgbClr val="D34817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2097266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01775065"/>
              </p:ext>
            </p:extLst>
          </p:nvPr>
        </p:nvGraphicFramePr>
        <p:xfrm>
          <a:off x="5343970" y="1099166"/>
          <a:ext cx="6526138" cy="563566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410080">
                  <a:extLst>
                    <a:ext uri="{9D8B030D-6E8A-4147-A177-3AD203B41FA5}">
                      <a16:colId xmlns:a16="http://schemas.microsoft.com/office/drawing/2014/main" xmlns="" val="3779131821"/>
                    </a:ext>
                  </a:extLst>
                </a:gridCol>
                <a:gridCol w="5116058">
                  <a:extLst>
                    <a:ext uri="{9D8B030D-6E8A-4147-A177-3AD203B41FA5}">
                      <a16:colId xmlns:a16="http://schemas.microsoft.com/office/drawing/2014/main" xmlns="" val="83306868"/>
                    </a:ext>
                  </a:extLst>
                </a:gridCol>
              </a:tblGrid>
              <a:tr h="1230758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Сведения о недвижимом имуществе 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Недвижимое имущество: капитальное строение (инв. № 611/С-31099) – одноэтажное здание сельского совета общей площадью 152,5 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1964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года постройки, фундамент бетонный, стены кирпичные, облицовано силикатным кирпичом, перегородки кирпичные, чердачные перекрытия железобетонные, крыша – шифер по деревянным стропилам. Принадлежности: гараж, сарай, уборная, забор. 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04797187"/>
                  </a:ext>
                </a:extLst>
              </a:tr>
              <a:tr h="3452960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Информация о земельном участке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Земельный участок площадью 0,1497 га. Целевое назначение: земельный участок для размещения объектов административного назначения </a:t>
                      </a:r>
                      <a:r>
                        <a:rPr kumimoji="0"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/>
                      </a:r>
                      <a:br>
                        <a:rPr kumimoji="0"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(для обслуживания здания сельского Совета). Введены ограничения </a:t>
                      </a:r>
                      <a:b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 использовании земельного участка в связи с расположением на природных территориях, подлежащих специальной охране (в </a:t>
                      </a:r>
                      <a:r>
                        <a:rPr kumimoji="0" lang="ru-RU" sz="12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водоохранной</a:t>
                      </a: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зоне  реки, водоема), части земельного участка площадью 0,012 га в связи </a:t>
                      </a:r>
                      <a:b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 расположением в охранных зонах  линий электропередачи напряжением </a:t>
                      </a:r>
                      <a:r>
                        <a:rPr kumimoji="0"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/>
                      </a:r>
                      <a:br>
                        <a:rPr kumimoji="0"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 1000 вольт. 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Срок аренды земельного участка – 50 лет.</a:t>
                      </a:r>
                      <a:endParaRPr kumimoji="0" lang="en-US" sz="1200" b="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установленном порядке предоставляется возможность изменения целевого назначения земельного участка и использования его (для размещения производственных объектов, объектов бытового обслуживания населения, объектов для оказания туристических  услуг, складских помещений, объектов жилой застройки, объектов физкультурно-оздоровительного и спортивного назначения, ведения крестьянского (фермерского) хозяйства, объектов розничной торговли).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67958821"/>
                  </a:ext>
                </a:extLst>
              </a:tr>
              <a:tr h="541697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Начальная цена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продажи,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44 200,00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44217985"/>
                  </a:ext>
                </a:extLst>
              </a:tr>
              <a:tr h="410253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Продавец 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spc="-1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Погостский</a:t>
                      </a:r>
                      <a:r>
                        <a:rPr lang="ru-RU" sz="1200" b="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сельский исполнительный комитет,  </a:t>
                      </a:r>
                      <a:r>
                        <a:rPr lang="ru-RU" sz="1200" b="0" spc="-1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200" b="0" spc="-1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0" spc="-1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</a:t>
                      </a:r>
                      <a:r>
                        <a:rPr lang="ru-RU" sz="1200" b="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(801715) 62233, 64325.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888103315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859914" y="204111"/>
            <a:ext cx="4971020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Минская область, Березинский район, </a:t>
            </a:r>
          </a:p>
          <a:p>
            <a:pPr algn="just"/>
            <a:r>
              <a:rPr lang="ru-RU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ru-RU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Маческ</a:t>
            </a:r>
            <a:r>
              <a:rPr lang="ru-RU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ул. Школьная, 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11151" y="242584"/>
            <a:ext cx="3832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0000">
              <a:tabLst>
                <a:tab pos="180000" algn="l"/>
              </a:tabLs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Расстояние от:	г. Минска – 133 км</a:t>
            </a:r>
          </a:p>
          <a:p>
            <a:pPr defTabSz="180000">
              <a:tabLst>
                <a:tab pos="180000" algn="l"/>
              </a:tabLs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			г. Березино – 28 км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6194" y="1099164"/>
            <a:ext cx="4959411" cy="25669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6194" y="3666145"/>
            <a:ext cx="4959411" cy="3068689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4161171" y="5018211"/>
            <a:ext cx="880848" cy="448628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75355" y="4814544"/>
            <a:ext cx="545505" cy="287691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A63BD-57A8-4EA5-87B9-B72FD17870DC}" type="slidenum">
              <a:rPr lang="ru-RU" smtClean="0">
                <a:solidFill>
                  <a:srgbClr val="D34817">
                    <a:shade val="75000"/>
                  </a:srgbClr>
                </a:solidFill>
              </a:rPr>
              <a:pPr/>
              <a:t>4</a:t>
            </a:fld>
            <a:endParaRPr lang="ru-RU">
              <a:solidFill>
                <a:srgbClr val="D34817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343716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44511462"/>
              </p:ext>
            </p:extLst>
          </p:nvPr>
        </p:nvGraphicFramePr>
        <p:xfrm>
          <a:off x="5335424" y="1100010"/>
          <a:ext cx="6577413" cy="567502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421158">
                  <a:extLst>
                    <a:ext uri="{9D8B030D-6E8A-4147-A177-3AD203B41FA5}">
                      <a16:colId xmlns:a16="http://schemas.microsoft.com/office/drawing/2014/main" xmlns="" val="1978639401"/>
                    </a:ext>
                  </a:extLst>
                </a:gridCol>
                <a:gridCol w="5156255">
                  <a:extLst>
                    <a:ext uri="{9D8B030D-6E8A-4147-A177-3AD203B41FA5}">
                      <a16:colId xmlns:a16="http://schemas.microsoft.com/office/drawing/2014/main" xmlns="" val="1825065903"/>
                    </a:ext>
                  </a:extLst>
                </a:gridCol>
              </a:tblGrid>
              <a:tr h="1703137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Сведения о недвижимом имуществе 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Недвижимое имущество: здание памятника архитектуры «Усадебный дом Графа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Потоцкого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(инв. № 01010007), общая площадь (первый этаж) 444,5 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1858 года постройки, фундамент – камни, бутобетон, стены – кирпич керамический, оштукатурено и окрашено, перегородки – кирпич керамический, перекрытия – дерево, крыша – металл. </a:t>
                      </a:r>
                    </a:p>
                    <a:p>
                      <a:pPr algn="l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2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течение </a:t>
                      </a:r>
                      <a:r>
                        <a:rPr lang="ru-RU" sz="12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</a:t>
                      </a:r>
                      <a:r>
                        <a:rPr lang="ru-RU" sz="12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календарных дней со дня приобретения права собственности на историко-культурную ценность </a:t>
                      </a:r>
                      <a:r>
                        <a:rPr lang="ru-RU" sz="12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необходимо подписать </a:t>
                      </a:r>
                      <a:r>
                        <a:rPr lang="ru-RU" sz="12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охранное обязательство на материальную историко-культурную ценность в Министерстве культуры Республики </a:t>
                      </a:r>
                      <a:r>
                        <a:rPr lang="ru-RU" sz="12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Беларусь.</a:t>
                      </a:r>
                      <a:endParaRPr lang="ru-RU" sz="12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854754117"/>
                  </a:ext>
                </a:extLst>
              </a:tr>
              <a:tr h="2779493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Информация о земельном участке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Земельный участок площадью 0,504 га. Целевое назначение: земельный участок для размещения объектов неустановленного назначения обслуживания усадебного дома графа </a:t>
                      </a:r>
                      <a:r>
                        <a:rPr kumimoji="0" lang="ru-RU" sz="12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Потоцкого</a:t>
                      </a: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Введены ограничения </a:t>
                      </a:r>
                      <a:r>
                        <a:rPr kumimoji="0"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/>
                      </a:r>
                      <a:br>
                        <a:rPr kumimoji="0"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 использовании частей земельного участка площадью 0,3219 га в связи </a:t>
                      </a:r>
                      <a:b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 расположением на природных территориях, подлежащих специальной охране (в </a:t>
                      </a:r>
                      <a:r>
                        <a:rPr kumimoji="0" lang="ru-RU" sz="12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водоохранной</a:t>
                      </a: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зоне реки, водоема), площадью 0,1821 га в связи </a:t>
                      </a:r>
                      <a:b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 нахождением в прибрежных полосах водных объектов реки Березина. 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Срок аренды земельного участка – 50 лет.</a:t>
                      </a:r>
                      <a:endParaRPr kumimoji="0" lang="en-US" sz="1200" b="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установленном порядке предоставляется возможность изменения целевого назначения земельного участка и использования его для размещения объекта для оказания туристических услуг, объекта жилой застройки, объекта физкультурно-оздоровительного и спортивного назначения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05087959"/>
                  </a:ext>
                </a:extLst>
              </a:tr>
              <a:tr h="589615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Начальная цена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продажи,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71 000,00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Начальная цена понижена на 50 %</a:t>
                      </a:r>
                      <a:endParaRPr lang="ru-RU" sz="12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15274997"/>
                  </a:ext>
                </a:extLst>
              </a:tr>
              <a:tr h="602782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Продавец 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по образованию, спорту и туризму Березинского районного исполнительного комитета, </a:t>
                      </a:r>
                      <a:r>
                        <a:rPr lang="ru-RU" sz="1200" b="0" spc="-1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200" b="0" spc="-1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0" spc="-1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</a:t>
                      </a:r>
                      <a:r>
                        <a:rPr lang="ru-RU" sz="1200" b="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(801715) 63650, 55645.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189363726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936297" y="242584"/>
            <a:ext cx="4971020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Минская область, г. Березино, </a:t>
            </a:r>
          </a:p>
          <a:p>
            <a:r>
              <a:rPr lang="ru-RU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Набережная,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11151" y="242584"/>
            <a:ext cx="3832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0000">
              <a:tabLst>
                <a:tab pos="180000" algn="l"/>
              </a:tabLs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Расстояние от:	г. Минска – 105 км</a:t>
            </a:r>
          </a:p>
          <a:p>
            <a:pPr defTabSz="180000">
              <a:tabLst>
                <a:tab pos="180000" algn="l"/>
              </a:tabLs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			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9103" y="1100006"/>
            <a:ext cx="4944569" cy="27626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9103" y="3862700"/>
            <a:ext cx="4944569" cy="29123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9103" y="3872835"/>
            <a:ext cx="1274388" cy="3693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err="1"/>
              <a:t>г.Березино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112783" y="5029200"/>
            <a:ext cx="852466" cy="342426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A63BD-57A8-4EA5-87B9-B72FD17870DC}" type="slidenum">
              <a:rPr lang="ru-RU" smtClean="0">
                <a:solidFill>
                  <a:srgbClr val="D34817">
                    <a:shade val="75000"/>
                  </a:srgbClr>
                </a:solidFill>
              </a:rPr>
              <a:pPr/>
              <a:t>5</a:t>
            </a:fld>
            <a:endParaRPr lang="ru-RU">
              <a:solidFill>
                <a:srgbClr val="D34817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0864755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22355265"/>
              </p:ext>
            </p:extLst>
          </p:nvPr>
        </p:nvGraphicFramePr>
        <p:xfrm>
          <a:off x="5326878" y="1094242"/>
          <a:ext cx="6551775" cy="566056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415618">
                  <a:extLst>
                    <a:ext uri="{9D8B030D-6E8A-4147-A177-3AD203B41FA5}">
                      <a16:colId xmlns:a16="http://schemas.microsoft.com/office/drawing/2014/main" xmlns="" val="602832884"/>
                    </a:ext>
                  </a:extLst>
                </a:gridCol>
                <a:gridCol w="5136157">
                  <a:extLst>
                    <a:ext uri="{9D8B030D-6E8A-4147-A177-3AD203B41FA5}">
                      <a16:colId xmlns:a16="http://schemas.microsoft.com/office/drawing/2014/main" xmlns="" val="3865076457"/>
                    </a:ext>
                  </a:extLst>
                </a:gridCol>
              </a:tblGrid>
              <a:tr h="1171378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Сведения о предмете аукциона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Недвижимое имущество: капитальное строение (инв. № 631/С-12197) – двухэтажное здание детского сада общей площадью 495,6 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1972 года постройки, фундамент – бетон, стены – кирпичи, оштукатурено, перегородки – кирпичи, блок, перекрытия – плита железобетонная, крыша – асбестоцементный волнистый лист. Принадлежности: сарай, забор, две дорожки, три площадки.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29748001"/>
                  </a:ext>
                </a:extLst>
              </a:tr>
              <a:tr h="3676825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Информация о земельном участке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Земельный участок площадью 0,4526 га. Целевое назначение: земельный участок для обслуживания здания и сооружений детского сада. Введены ограничения в использовании земельного участка в связи с расположением в водоохраной зоне водного объекта в соответствии со статьей 77 Водного кодекса Республики Беларусь; части земельного участка площадью </a:t>
                      </a:r>
                      <a:b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0,0058 га в соответствии с Правилами охраны электрических сетей напряжением до 1000 вольт. 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Срок аренды земельного участка – 50 лет.</a:t>
                      </a:r>
                      <a:endParaRPr kumimoji="0" lang="en-US" sz="1200" b="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Разрешено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использовать земельный участок для обслуживания недвижимого имущества с возможным изменением в установленном порядке их целевого назначения для размещения объектов жилой застройки; гостиниц, мотелей, кемпингов; специализированных розничной  торговли, здравоохранения и предоставления социальных услуг, культурно-просветительного и зрелищного назначения, образования и воспитания, лечебно-профилактических и санаторно-курортных целей, бытового обслуживания населения, для общественного питания, физкультурно-оздоровительного и спортивного назначения, административно-хозяйственного назначения, для оказания ветеринарных услуг.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66746557"/>
                  </a:ext>
                </a:extLst>
              </a:tr>
              <a:tr h="421904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Начальная цена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продажи,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 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Одна базовая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величина на дату </a:t>
                      </a:r>
                      <a:r>
                        <a:rPr lang="ru-RU" sz="1200" b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проведения аукциона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275104"/>
                  </a:ext>
                </a:extLst>
              </a:tr>
              <a:tr h="390459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Продавец 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по образованию, спорту и туризму </a:t>
                      </a:r>
                      <a:r>
                        <a:rPr lang="ru-RU" sz="1200" b="0" spc="-1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Вилейского</a:t>
                      </a:r>
                      <a:r>
                        <a:rPr lang="ru-RU" sz="1200" b="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районного исполнительного комитета,  тел. (801771) 55345.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83537814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859914" y="268303"/>
            <a:ext cx="4971020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Минская область, </a:t>
            </a:r>
            <a:r>
              <a:rPr lang="ru-RU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Вилейский</a:t>
            </a:r>
            <a:r>
              <a:rPr lang="ru-RU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район, </a:t>
            </a:r>
          </a:p>
          <a:p>
            <a:pPr algn="just"/>
            <a:r>
              <a:rPr lang="ru-RU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 Заболотье, ул. Белорусская, 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11151" y="242584"/>
            <a:ext cx="3832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0000">
              <a:tabLst>
                <a:tab pos="180000" algn="l"/>
              </a:tabLs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Расстояние от:	г. Минска – 86 км</a:t>
            </a:r>
          </a:p>
          <a:p>
            <a:pPr defTabSz="180000">
              <a:tabLst>
                <a:tab pos="180000" algn="l"/>
              </a:tabLs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			г. Вилейки – 40 км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3286" y="3863170"/>
            <a:ext cx="4916681" cy="2891639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4204531" y="4719104"/>
            <a:ext cx="879167" cy="448628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08710" y="5336621"/>
            <a:ext cx="363256" cy="337786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3286" y="1098644"/>
            <a:ext cx="4916681" cy="2764526"/>
          </a:xfrm>
          <a:prstGeom prst="rect">
            <a:avLst/>
          </a:prstGeom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A63BD-57A8-4EA5-87B9-B72FD17870DC}" type="slidenum">
              <a:rPr lang="ru-RU" smtClean="0">
                <a:solidFill>
                  <a:srgbClr val="D34817">
                    <a:shade val="75000"/>
                  </a:srgbClr>
                </a:solidFill>
              </a:rPr>
              <a:pPr/>
              <a:t>6</a:t>
            </a:fld>
            <a:endParaRPr lang="ru-RU">
              <a:solidFill>
                <a:srgbClr val="D34817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8112576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44078759"/>
              </p:ext>
            </p:extLst>
          </p:nvPr>
        </p:nvGraphicFramePr>
        <p:xfrm>
          <a:off x="5335424" y="1093895"/>
          <a:ext cx="6585959" cy="562694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423005">
                  <a:extLst>
                    <a:ext uri="{9D8B030D-6E8A-4147-A177-3AD203B41FA5}">
                      <a16:colId xmlns:a16="http://schemas.microsoft.com/office/drawing/2014/main" xmlns="" val="1691870931"/>
                    </a:ext>
                  </a:extLst>
                </a:gridCol>
                <a:gridCol w="5162954">
                  <a:extLst>
                    <a:ext uri="{9D8B030D-6E8A-4147-A177-3AD203B41FA5}">
                      <a16:colId xmlns:a16="http://schemas.microsoft.com/office/drawing/2014/main" xmlns="" val="1444647222"/>
                    </a:ext>
                  </a:extLst>
                </a:gridCol>
              </a:tblGrid>
              <a:tr h="1586118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Сведения о недвижимом имуществе 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Недвижимое имущество: капитальное строение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инв. № 631/С-12067) – одноэтажное здание фельдшерско-акушерского пункта с пристройкой, общая площадь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32,5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1958 года постройки, фундамент – бетон, стены – бревно, облицовка силикатным кирпичом,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перекрытия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дерево, крыша – асбестоцементный волнистый лист. Принадлежности: уборная, ограждение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06005047"/>
                  </a:ext>
                </a:extLst>
              </a:tr>
              <a:tr h="2907884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Информация о земельном участке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Земельный участок площадью 0,1122 га. Целевое назначение: земельный участок для размещения объектов здравоохранения и предоставления социальных услуг (для обслуживания здания фельдшерско-акушерского пункта). Введены ограничения в использовании части земельного участка площадью 0,1002 га в связи с расположением в охранной зоне электрических сетей напряжением до 1000 вольт. 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Срок аренды земельного участка – 50 лет.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Разрешено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использовать земельный участок для обслуживания недвижимого имущества с возможным изменением в установленном порядке их целевого назначения для размещения объектов жилой застройки, розничной торговли, общественного питания, здравоохранения и предоставления социальных услуг, культурно-просветительного и зрелищного назначения, образования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воспитания, физкультурно-оздоровительного и спортивного назначения, бытового обслуживания населения.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20389217"/>
                  </a:ext>
                </a:extLst>
              </a:tr>
              <a:tr h="679765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Начальная цена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продажи,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Одна</a:t>
                      </a:r>
                      <a:r>
                        <a:rPr lang="ru-RU" sz="1200" b="0" i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базовая величина на дату проведения аукциона</a:t>
                      </a:r>
                      <a:endParaRPr lang="ru-RU" sz="12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17677079"/>
                  </a:ext>
                </a:extLst>
              </a:tr>
              <a:tr h="453177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Продавец 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spc="-1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Вязынский</a:t>
                      </a:r>
                      <a:r>
                        <a:rPr lang="ru-RU" sz="1200" b="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сельский исполнительный комитет,  </a:t>
                      </a:r>
                      <a:r>
                        <a:rPr lang="ru-RU" sz="1200" b="0" spc="-1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200" b="0" spc="-1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0" spc="-1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</a:t>
                      </a:r>
                      <a:r>
                        <a:rPr lang="ru-RU" sz="1200" b="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(801771) 66318, 66287.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16240681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834276" y="237235"/>
            <a:ext cx="4971020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Минская область, </a:t>
            </a:r>
            <a:r>
              <a:rPr lang="ru-RU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Вилейский</a:t>
            </a:r>
            <a:r>
              <a:rPr lang="ru-RU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район, </a:t>
            </a:r>
          </a:p>
          <a:p>
            <a:r>
              <a:rPr lang="ru-RU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ru-RU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Понятичи</a:t>
            </a:r>
            <a:r>
              <a:rPr lang="ru-RU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ул. Лесная, 39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11151" y="242584"/>
            <a:ext cx="3832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0000">
              <a:tabLst>
                <a:tab pos="180000" algn="l"/>
              </a:tabLs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Расстояние от:	г. Минска – 86 км</a:t>
            </a:r>
          </a:p>
          <a:p>
            <a:pPr defTabSz="180000">
              <a:tabLst>
                <a:tab pos="180000" algn="l"/>
              </a:tabLs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			г. Вилейки – 16 км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832" y="3905429"/>
            <a:ext cx="4891043" cy="2854293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3067313" y="6018065"/>
            <a:ext cx="1239767" cy="448628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41427" y="4808121"/>
            <a:ext cx="586021" cy="298705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832" y="1098128"/>
            <a:ext cx="4891043" cy="2807301"/>
          </a:xfrm>
          <a:prstGeom prst="rect">
            <a:avLst/>
          </a:prstGeom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A63BD-57A8-4EA5-87B9-B72FD17870DC}" type="slidenum">
              <a:rPr lang="ru-RU" smtClean="0">
                <a:solidFill>
                  <a:srgbClr val="D34817">
                    <a:shade val="75000"/>
                  </a:srgbClr>
                </a:solidFill>
              </a:rPr>
              <a:pPr/>
              <a:t>7</a:t>
            </a:fld>
            <a:endParaRPr lang="ru-RU">
              <a:solidFill>
                <a:srgbClr val="D34817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7788979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51604312"/>
              </p:ext>
            </p:extLst>
          </p:nvPr>
        </p:nvGraphicFramePr>
        <p:xfrm>
          <a:off x="5318333" y="1088367"/>
          <a:ext cx="6509046" cy="581559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406387">
                  <a:extLst>
                    <a:ext uri="{9D8B030D-6E8A-4147-A177-3AD203B41FA5}">
                      <a16:colId xmlns:a16="http://schemas.microsoft.com/office/drawing/2014/main" xmlns="" val="1091073166"/>
                    </a:ext>
                  </a:extLst>
                </a:gridCol>
                <a:gridCol w="5102659">
                  <a:extLst>
                    <a:ext uri="{9D8B030D-6E8A-4147-A177-3AD203B41FA5}">
                      <a16:colId xmlns:a16="http://schemas.microsoft.com/office/drawing/2014/main" xmlns="" val="1431800519"/>
                    </a:ext>
                  </a:extLst>
                </a:gridCol>
              </a:tblGrid>
              <a:tr h="1654864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Сведения о недвижимом имуществе 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Недвижимое имущество: капитальное строение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инв. № 631/С-12069) – одноэтажное здание фельдшерско-акушерского пункта с тремя пристройками, общая площадь 112,4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1961 года постройки, фундамент – бутобетон, стены – бревно, облицовка силикатным кирпичом, </a:t>
                      </a:r>
                      <a:b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перегородки – доска, перекрытия – дерево, крыша – асбестоцементный волнистый лист. Принадлежности: ограждение,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дорожка.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90720499"/>
                  </a:ext>
                </a:extLst>
              </a:tr>
              <a:tr h="2568486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Информация о земельном участке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Земельный участок площадью 0,1500 га. Целевое назначение: земельный участок для размещения объектов здравоохранения и предоставления социальных услуг (для обслуживания фельдшерско-акушерского пункта). Введены ограничения в использовании земельного участка в связи с расположением в </a:t>
                      </a:r>
                      <a:r>
                        <a:rPr kumimoji="0" lang="ru-RU" sz="12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водоохранной</a:t>
                      </a: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зоне водного объекта. 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Срок аренды земельного участка – 50 лет.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Разрешено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использовать земельный участок для обслуживания недвижимого имущества с возможным изменением в установленном порядке их целевого назначения для размещения объектов жилой застройки, розничной торговли, общественного питания, здравоохранения и предоставления социальных услуг, культурно-просветительного и зрелищного назначения, образования и воспитания, физкультурно-оздоровительного и спортивного назначения, бытового обслуживания населения.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50211361"/>
                  </a:ext>
                </a:extLst>
              </a:tr>
              <a:tr h="1034290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Начальная цена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продажи,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Одна</a:t>
                      </a:r>
                      <a:r>
                        <a:rPr lang="ru-RU" sz="1200" b="0" i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базовая величина на дату проведения аукциона</a:t>
                      </a:r>
                      <a:endParaRPr lang="ru-RU" sz="12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27965385"/>
                  </a:ext>
                </a:extLst>
              </a:tr>
              <a:tr h="413716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Продавец 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spc="-1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Вязынский</a:t>
                      </a:r>
                      <a:r>
                        <a:rPr lang="ru-RU" sz="1200" b="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сельский исполнительный комитет,  </a:t>
                      </a:r>
                      <a:r>
                        <a:rPr lang="ru-RU" sz="1200" b="0" spc="-1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200" b="0" spc="-1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0" spc="-1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</a:t>
                      </a:r>
                      <a:r>
                        <a:rPr lang="ru-RU" sz="1200" b="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(801771) 66318, 66287.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70572809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58717" y="242584"/>
            <a:ext cx="4971020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Минская область, </a:t>
            </a:r>
            <a:r>
              <a:rPr lang="ru-RU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Вилейский</a:t>
            </a:r>
            <a:r>
              <a:rPr lang="ru-RU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район, </a:t>
            </a:r>
          </a:p>
          <a:p>
            <a:pPr algn="just"/>
            <a:r>
              <a:rPr lang="ru-RU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ru-RU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Редьковичи</a:t>
            </a:r>
            <a:r>
              <a:rPr lang="ru-RU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ул. Центральная, 15.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11151" y="242584"/>
            <a:ext cx="3832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0000">
              <a:tabLst>
                <a:tab pos="180000" algn="l"/>
              </a:tabLs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Расстояние от:	г. Минска – 86 км</a:t>
            </a:r>
          </a:p>
          <a:p>
            <a:pPr defTabSz="180000">
              <a:tabLst>
                <a:tab pos="180000" algn="l"/>
              </a:tabLs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			г. Вилейки – 16 км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282" y="3801743"/>
            <a:ext cx="4985047" cy="2957981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3144227" y="5906967"/>
            <a:ext cx="1060304" cy="448628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98442" y="4598038"/>
            <a:ext cx="490320" cy="349976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282" y="1088367"/>
            <a:ext cx="4985047" cy="2713376"/>
          </a:xfrm>
          <a:prstGeom prst="rect">
            <a:avLst/>
          </a:prstGeom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A63BD-57A8-4EA5-87B9-B72FD17870DC}" type="slidenum">
              <a:rPr lang="ru-RU" smtClean="0">
                <a:solidFill>
                  <a:srgbClr val="D34817">
                    <a:shade val="75000"/>
                  </a:srgbClr>
                </a:solidFill>
              </a:rPr>
              <a:pPr/>
              <a:t>8</a:t>
            </a:fld>
            <a:endParaRPr lang="ru-RU">
              <a:solidFill>
                <a:srgbClr val="D34817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1952254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7817" y="3657600"/>
            <a:ext cx="5101518" cy="306324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58717" y="242584"/>
            <a:ext cx="4971020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Минская область, </a:t>
            </a:r>
            <a:r>
              <a:rPr kumimoji="0" 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Воложинский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район,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b="1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.п</a:t>
            </a:r>
            <a:r>
              <a:rPr lang="ru-RU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Ивенец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ул.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Белорусская, 3А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11150" y="242584"/>
            <a:ext cx="4261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Расстояние от:	г. Минска –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70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км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000" algn="l"/>
              </a:tabLst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								г. </a:t>
            </a:r>
            <a:r>
              <a:rPr kumimoji="0" 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Воложина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32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км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893796" y="6025324"/>
            <a:ext cx="774780" cy="448628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26629" y="3676102"/>
            <a:ext cx="490320" cy="349976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4A63BD-57A8-4EA5-87B9-B72FD17870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D34817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D34817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34537813"/>
              </p:ext>
            </p:extLst>
          </p:nvPr>
        </p:nvGraphicFramePr>
        <p:xfrm>
          <a:off x="5289846" y="1122551"/>
          <a:ext cx="6810998" cy="545707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424734">
                  <a:extLst>
                    <a:ext uri="{9D8B030D-6E8A-4147-A177-3AD203B41FA5}">
                      <a16:colId xmlns:a16="http://schemas.microsoft.com/office/drawing/2014/main" xmlns="" val="1091073166"/>
                    </a:ext>
                  </a:extLst>
                </a:gridCol>
                <a:gridCol w="5386264">
                  <a:extLst>
                    <a:ext uri="{9D8B030D-6E8A-4147-A177-3AD203B41FA5}">
                      <a16:colId xmlns:a16="http://schemas.microsoft.com/office/drawing/2014/main" xmlns="" val="1431800519"/>
                    </a:ext>
                  </a:extLst>
                </a:gridCol>
              </a:tblGrid>
              <a:tr h="1435618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Сведения о недвижимом имуществе 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0510" algn="l"/>
                        </a:tabLst>
                      </a:pP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Недвижимое имущество: капитальное строение (инв. № 632/С-16303) – одноэтажное здание котельной с двумя навесами, общей площадью 306,4 </a:t>
                      </a:r>
                      <a:r>
                        <a:rPr kumimoji="0" lang="ru-RU" sz="12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1980 года постройки, фундамент – железобетон, стены и перегородки – кирпичи, перекрытия – плита железобетонная, крыша – рулонные кровельные материалы. Принадлежности: дорожка, ограждение, двое ворот, калитка.</a:t>
                      </a:r>
                      <a:endParaRPr kumimoji="0" lang="ru-RU" sz="12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90720499"/>
                  </a:ext>
                </a:extLst>
              </a:tr>
              <a:tr h="2659616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Информация о земельном участке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</a:pP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Земельный участок площадью 0,1816 га. Целевое назначение: земельный участок для обслуживания здания котельной. Введены ограничения </a:t>
                      </a:r>
                      <a:b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 использовании частей земельного участка: площадью 0,0113 га  в связи </a:t>
                      </a:r>
                      <a:b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 расположением в охранных зонах сетей и сооружений водоснабжения, площадью 0,0098 га – в охранных зонах сетей и сооружений теплоснабжения, площадью 0,0079 га – в охранных зонах сетей и сооружений газоснабжения. </a:t>
                      </a: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Срок аренды земельного участка – 50 лет.</a:t>
                      </a: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 установленном порядке предоставляется возможность изменения целевого назначения земельного участка и использование его для размещения административных, общественных и жилых зданий, торговых объектов, объектов по оказанию услуг, предприятий по обслуживанию населения и других производств, размещение которых допускается в зоне жилой застройки.</a:t>
                      </a:r>
                    </a:p>
                    <a:p>
                      <a:pPr algn="l">
                        <a:spcBef>
                          <a:spcPts val="600"/>
                        </a:spcBef>
                      </a:pPr>
                      <a:endParaRPr kumimoji="0" lang="ru-RU" sz="12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50211361"/>
                  </a:ext>
                </a:extLst>
              </a:tr>
              <a:tr h="897261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Начальная цена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продажи,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97 030,00</a:t>
                      </a:r>
                      <a:endParaRPr kumimoji="0" lang="ru-RU" sz="12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27965385"/>
                  </a:ext>
                </a:extLst>
              </a:tr>
              <a:tr h="358905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Продавец 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Районное унитарное предприятие «</a:t>
                      </a:r>
                      <a:r>
                        <a:rPr kumimoji="0" lang="ru-RU" sz="12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Воложинский</a:t>
                      </a: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2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жилкоммунхоз</a:t>
                      </a: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», тел. (801772) 58264</a:t>
                      </a:r>
                      <a:endParaRPr kumimoji="0" lang="ru-RU" sz="12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70572809"/>
                  </a:ext>
                </a:extLst>
              </a:tr>
            </a:tbl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17816" y="1119500"/>
            <a:ext cx="5108118" cy="253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6346099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праведливость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1568</TotalTime>
  <Words>2260</Words>
  <Application>Microsoft Office PowerPoint</Application>
  <PresentationFormat>Произвольный</PresentationFormat>
  <Paragraphs>348</Paragraphs>
  <Slides>24</Slides>
  <Notes>24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Трек</vt:lpstr>
      <vt:lpstr>Неиспользуемые объекты недвижимости государственной собственности, предлагаемые  для продажи с возможностью использования под жилье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Ткаченко Галина Александровна</dc:creator>
  <cp:lastModifiedBy>said</cp:lastModifiedBy>
  <cp:revision>85</cp:revision>
  <cp:lastPrinted>2022-08-22T12:51:19Z</cp:lastPrinted>
  <dcterms:created xsi:type="dcterms:W3CDTF">2022-07-28T11:54:03Z</dcterms:created>
  <dcterms:modified xsi:type="dcterms:W3CDTF">2022-08-23T05:44:47Z</dcterms:modified>
</cp:coreProperties>
</file>